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1" r:id="rId1"/>
  </p:sldMasterIdLst>
  <p:notesMasterIdLst>
    <p:notesMasterId r:id="rId21"/>
  </p:notesMasterIdLst>
  <p:handoutMasterIdLst>
    <p:handoutMasterId r:id="rId22"/>
  </p:handoutMasterIdLst>
  <p:sldIdLst>
    <p:sldId id="256" r:id="rId2"/>
    <p:sldId id="280" r:id="rId3"/>
    <p:sldId id="282" r:id="rId4"/>
    <p:sldId id="258" r:id="rId5"/>
    <p:sldId id="281" r:id="rId6"/>
    <p:sldId id="260" r:id="rId7"/>
    <p:sldId id="269" r:id="rId8"/>
    <p:sldId id="283" r:id="rId9"/>
    <p:sldId id="261" r:id="rId10"/>
    <p:sldId id="273" r:id="rId11"/>
    <p:sldId id="285" r:id="rId12"/>
    <p:sldId id="267" r:id="rId13"/>
    <p:sldId id="279" r:id="rId14"/>
    <p:sldId id="272" r:id="rId15"/>
    <p:sldId id="271" r:id="rId16"/>
    <p:sldId id="274" r:id="rId17"/>
    <p:sldId id="277" r:id="rId18"/>
    <p:sldId id="284" r:id="rId19"/>
    <p:sldId id="278" r:id="rId20"/>
  </p:sldIdLst>
  <p:sldSz cx="18288000" cy="10287000"/>
  <p:notesSz cx="6858000" cy="9144000"/>
  <p:embeddedFontLst>
    <p:embeddedFont>
      <p:font typeface="Aharoni" panose="02010803020104030203" pitchFamily="2" charset="-79"/>
      <p:bold r:id="rId23"/>
    </p:embeddedFont>
    <p:embeddedFont>
      <p:font typeface="Tw Cen MT" panose="020B0602020104020603" pitchFamily="34" charset="0"/>
      <p:regular r:id="rId24"/>
      <p:bold r:id="rId25"/>
      <p:italic r:id="rId26"/>
      <p:bold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Barlow Black" panose="020B0604020202020204" charset="0"/>
      <p:bold r:id="rId32"/>
      <p:boldItalic r:id="rId33"/>
    </p:embeddedFont>
    <p:embeddedFont>
      <p:font typeface="Wingdings 3" panose="05040102010807070707" pitchFamily="18" charset="2"/>
      <p:regular r:id="rId34"/>
    </p:embeddedFont>
    <p:embeddedFont>
      <p:font typeface="Barlow" panose="020B0604020202020204" charset="0"/>
      <p:regular r:id="rId35"/>
      <p:bold r:id="rId36"/>
      <p:italic r:id="rId37"/>
      <p:boldItalic r:id="rId38"/>
    </p:embeddedFont>
    <p:embeddedFont>
      <p:font typeface="Levenim MT" panose="02010502060101010101" pitchFamily="2" charset="-79"/>
      <p:regular r:id="rId39"/>
      <p:bold r:id="rId40"/>
    </p:embeddedFont>
    <p:embeddedFont>
      <p:font typeface="Tw Cen MT Condensed" panose="020B0606020104020203" pitchFamily="34" charset="0"/>
      <p:regular r:id="rId41"/>
      <p:bold r:id="rId42"/>
    </p:embeddedFont>
    <p:embeddedFont>
      <p:font typeface="Raleway Thin" panose="020B0604020202020204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hWN1AusV/JqupfvNesHWy0usyR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D2B0"/>
    <a:srgbClr val="FFF282"/>
    <a:srgbClr val="FFC188"/>
    <a:srgbClr val="CFF976"/>
    <a:srgbClr val="80E2FF"/>
    <a:srgbClr val="83FAC1"/>
    <a:srgbClr val="1EABDA"/>
    <a:srgbClr val="3CC583"/>
    <a:srgbClr val="92BD39"/>
    <a:srgbClr val="F2F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סגנון בהיר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7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E143FCC9-A493-44B3-ADF7-115D2DB936F0}" type="datetimeFigureOut">
              <a:rPr lang="he-IL" smtClean="0"/>
              <a:t>ה'/שבט/תשפ"ה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69F4BA7-29F4-49A1-855C-3C920BC404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199366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1972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Arial"/>
              <a:buNone/>
            </a:pPr>
            <a:r>
              <a:rPr lang="en-US" b="0" i="0" dirty="0">
                <a:solidFill>
                  <a:srgbClr val="D1D5DB"/>
                </a:solidFill>
                <a:latin typeface="Arial"/>
                <a:ea typeface="Arial"/>
                <a:cs typeface="Arial"/>
                <a:sym typeface="Arial"/>
              </a:rPr>
              <a:t>A REST API - is a way for two computer systems to communicate over HTTP, for example</a:t>
            </a:r>
            <a:r>
              <a:rPr lang="en-US" b="1" i="0" dirty="0">
                <a:solidFill>
                  <a:srgbClr val="D1D5DB"/>
                </a:solidFill>
                <a:latin typeface="Arial"/>
                <a:ea typeface="Arial"/>
                <a:cs typeface="Arial"/>
                <a:sym typeface="Arial"/>
              </a:rPr>
              <a:t>: web browsers and servers and use of GET, POST, PUT and DELETE actions</a:t>
            </a:r>
            <a:endParaRPr b="1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58995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0728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1815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7760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0924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756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8288000" cy="6858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2" y="1"/>
            <a:ext cx="18288000" cy="6858002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440206"/>
            <a:ext cx="11658600" cy="2194560"/>
          </a:xfrm>
        </p:spPr>
        <p:txBody>
          <a:bodyPr anchor="ctr">
            <a:normAutofit/>
          </a:bodyPr>
          <a:lstStyle>
            <a:lvl1pPr algn="r">
              <a:defRPr sz="7500" spc="300" baseline="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15900" y="7440206"/>
            <a:ext cx="4800600" cy="219456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7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685800" indent="0" algn="ctr">
              <a:buNone/>
              <a:defRPr sz="27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700"/>
            </a:lvl4pPr>
            <a:lvl5pPr marL="2743200" indent="0" algn="ctr">
              <a:buNone/>
              <a:defRPr sz="2700"/>
            </a:lvl5pPr>
            <a:lvl6pPr marL="3429000" indent="0" algn="ctr">
              <a:buNone/>
              <a:defRPr sz="2700"/>
            </a:lvl6pPr>
            <a:lvl7pPr marL="4114800" indent="0" algn="ctr">
              <a:buNone/>
              <a:defRPr sz="2700"/>
            </a:lvl7pPr>
            <a:lvl8pPr marL="4800600" indent="0" algn="ctr">
              <a:buNone/>
              <a:defRPr sz="2700"/>
            </a:lvl8pPr>
            <a:lvl9pPr marL="5486400" indent="0" algn="ctr">
              <a:buNone/>
              <a:defRPr sz="2700"/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2580265" y="7896159"/>
            <a:ext cx="0" cy="13716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66065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777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2" y="1143000"/>
            <a:ext cx="3943350" cy="8115300"/>
          </a:xfrm>
        </p:spPr>
        <p:txBody>
          <a:bodyPr vert="eaVert" lIns="45720" tIns="91440" rIns="45720" bIns="91440"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5901" y="1143000"/>
            <a:ext cx="11372850" cy="8115300"/>
          </a:xfrm>
        </p:spPr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5087600" y="88895"/>
            <a:ext cx="0" cy="1371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668951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sldNum" idx="12"/>
          </p:nvPr>
        </p:nvSpPr>
        <p:spPr>
          <a:xfrm>
            <a:off x="8428216" y="6414780"/>
            <a:ext cx="258585" cy="248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2131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4501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8288000" cy="685800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2" y="1"/>
            <a:ext cx="18288000" cy="6858002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440206"/>
            <a:ext cx="11658600" cy="2194560"/>
          </a:xfrm>
        </p:spPr>
        <p:txBody>
          <a:bodyPr anchor="ctr">
            <a:normAutofit/>
          </a:bodyPr>
          <a:lstStyle>
            <a:lvl1pPr algn="r">
              <a:defRPr sz="7500" b="0" spc="300" baseline="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15900" y="7440206"/>
            <a:ext cx="4800600" cy="219456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7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2580265" y="7896159"/>
            <a:ext cx="0" cy="13716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18011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6192" y="877824"/>
            <a:ext cx="14580108" cy="2249424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6191" y="3429000"/>
            <a:ext cx="7132320" cy="6035040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83980" y="3429000"/>
            <a:ext cx="7132320" cy="6035040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23844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6192" y="3269454"/>
            <a:ext cx="7132320" cy="123444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450" b="0" cap="none" baseline="0">
                <a:solidFill>
                  <a:schemeClr val="accent1"/>
                </a:solidFill>
                <a:latin typeface="+mn-lt"/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6192" y="4451682"/>
            <a:ext cx="7132320" cy="501235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986332" y="3269454"/>
            <a:ext cx="7132320" cy="123444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34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marL="0" lvl="0" indent="0" algn="l" defTabSz="1371600" rtl="0" eaLnBrk="1" latinLnBrk="0" hangingPunct="1">
              <a:lnSpc>
                <a:spcPct val="90000"/>
              </a:lnSpc>
              <a:spcBef>
                <a:spcPts val="2700"/>
              </a:spcBef>
              <a:buNone/>
            </a:pPr>
            <a:r>
              <a:rPr lang="he-IL" smtClean="0"/>
              <a:t>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986332" y="4451682"/>
            <a:ext cx="7132320" cy="501235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3605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8883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2555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536192" y="707264"/>
            <a:ext cx="6583680" cy="260604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00" y="1234440"/>
            <a:ext cx="8517636" cy="7776972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6192" y="3386259"/>
            <a:ext cx="6583680" cy="5643441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900"/>
              </a:spcBef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5711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440207"/>
            <a:ext cx="11658600" cy="2194560"/>
          </a:xfrm>
        </p:spPr>
        <p:txBody>
          <a:bodyPr anchor="ctr">
            <a:normAutofit/>
          </a:bodyPr>
          <a:lstStyle>
            <a:lvl1pPr algn="r">
              <a:defRPr sz="7500" spc="300" baseline="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2"/>
            <a:ext cx="18283428" cy="6858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he-IL" smtClean="0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5900" y="7440207"/>
            <a:ext cx="4800600" cy="219456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7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2580265" y="7896159"/>
            <a:ext cx="0" cy="1371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80653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6192" y="877824"/>
            <a:ext cx="14580108" cy="2249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6193" y="3429000"/>
            <a:ext cx="14580110" cy="603504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36194" y="9706056"/>
            <a:ext cx="3231215" cy="411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4399" y="9706056"/>
            <a:ext cx="8852189" cy="411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256000" y="9706056"/>
            <a:ext cx="1460501" cy="411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1143000" y="1239486"/>
            <a:ext cx="0" cy="1371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973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</p:sldLayoutIdLst>
  <p:hf sldNum="0" hdr="0" ftr="0" dt="0"/>
  <p:txStyles>
    <p:titleStyle>
      <a:lvl1pPr algn="l" defTabSz="1371600" rtl="1" eaLnBrk="1" latinLnBrk="0" hangingPunct="1">
        <a:lnSpc>
          <a:spcPct val="80000"/>
        </a:lnSpc>
        <a:spcBef>
          <a:spcPct val="0"/>
        </a:spcBef>
        <a:buNone/>
        <a:defRPr sz="7500" kern="1200" cap="all" spc="15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37160" indent="-137160" algn="r" defTabSz="1371600" rtl="1" eaLnBrk="1" latinLnBrk="0" hangingPunct="1">
        <a:lnSpc>
          <a:spcPct val="90000"/>
        </a:lnSpc>
        <a:spcBef>
          <a:spcPts val="1800"/>
        </a:spcBef>
        <a:spcAft>
          <a:spcPts val="3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397764" indent="-205740" algn="r" defTabSz="1371600" rtl="1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Wingdings 3" pitchFamily="18" charset="2"/>
        <a:buChar char="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672084" indent="-205740" algn="r" defTabSz="1371600" rtl="1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Wingdings 3" pitchFamily="18" charset="2"/>
        <a:buChar char="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91540" indent="-205740" algn="r" defTabSz="1371600" rtl="1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Wingdings 3" pitchFamily="18" charset="2"/>
        <a:buChar char="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165860" indent="-205740" algn="r" defTabSz="1371600" rtl="1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Wingdings 3" pitchFamily="18" charset="2"/>
        <a:buChar char="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205740" algn="r" defTabSz="1371600" rtl="1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Wingdings 3" pitchFamily="18" charset="2"/>
        <a:buChar char="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1591056" indent="-205740" algn="r" defTabSz="1371600" rtl="1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Wingdings 3" pitchFamily="18" charset="2"/>
        <a:buChar char="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1824228" indent="-205740" algn="r" defTabSz="1371600" rtl="1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Wingdings 3" pitchFamily="18" charset="2"/>
        <a:buChar char="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2043684" indent="-205740" algn="r" defTabSz="1371600" rtl="1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Wingdings 3" pitchFamily="18" charset="2"/>
        <a:buChar char="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SharkZeedan/Smart-Far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hyperlink" Target="https://www.preprints.org/manuscript/202407.0018/v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/>
          <p:nvPr/>
        </p:nvSpPr>
        <p:spPr>
          <a:xfrm>
            <a:off x="13429705" y="7017853"/>
            <a:ext cx="5162332" cy="328700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/>
          <p:nvPr/>
        </p:nvSpPr>
        <p:spPr>
          <a:xfrm>
            <a:off x="8267375" y="6999997"/>
            <a:ext cx="5162330" cy="328700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"/>
          <p:cNvSpPr txBox="1"/>
          <p:nvPr/>
        </p:nvSpPr>
        <p:spPr>
          <a:xfrm>
            <a:off x="5010248" y="209623"/>
            <a:ext cx="11676584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500"/>
              <a:buFont typeface="Barlow Black"/>
              <a:buNone/>
            </a:pPr>
            <a:r>
              <a:rPr lang="en-US" sz="6400" b="1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Barlow Black"/>
                <a:cs typeface="Barlow Black"/>
                <a:sym typeface="Barlow Black"/>
              </a:rPr>
              <a:t>Smart Farm </a:t>
            </a:r>
            <a:endParaRPr sz="6400" b="1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541043" y="2783976"/>
            <a:ext cx="13430433" cy="430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B9672"/>
              </a:buClr>
              <a:buSzPts val="5600"/>
              <a:buFont typeface="Barlow"/>
              <a:buNone/>
            </a:pPr>
            <a:r>
              <a:rPr lang="en-US" sz="2800" b="1" i="0" u="none" strike="noStrike" cap="none" dirty="0">
                <a:solidFill>
                  <a:srgbClr val="0B9672"/>
                </a:solidFill>
                <a:latin typeface="Arial (גוף)"/>
                <a:ea typeface="Barlow"/>
                <a:cs typeface="Barlow"/>
                <a:sym typeface="Barlow"/>
              </a:rPr>
              <a:t>Kareem Zeedan</a:t>
            </a:r>
            <a:endParaRPr sz="2800" b="1" i="0" u="none" strike="noStrike" cap="none" dirty="0">
              <a:solidFill>
                <a:srgbClr val="0B9672"/>
              </a:solidFill>
              <a:latin typeface="Arial (גוף)"/>
              <a:ea typeface="Barlow"/>
              <a:cs typeface="Barlow"/>
              <a:sym typeface="Barlow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B9672"/>
              </a:buClr>
              <a:buSzPts val="5600"/>
              <a:buFont typeface="Barlow"/>
              <a:buNone/>
            </a:pPr>
            <a:r>
              <a:rPr lang="en-US" sz="2800" b="1" i="0" u="none" strike="noStrike" cap="none" dirty="0">
                <a:solidFill>
                  <a:srgbClr val="0B9672"/>
                </a:solidFill>
                <a:latin typeface="Arial (גוף)"/>
                <a:ea typeface="Barlow"/>
                <a:cs typeface="Barlow"/>
                <a:sym typeface="Barlow"/>
              </a:rPr>
              <a:t>Rami Taha</a:t>
            </a: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B9672"/>
              </a:buClr>
              <a:buSzPts val="5600"/>
              <a:buFont typeface="Barlow"/>
              <a:buNone/>
            </a:pPr>
            <a:r>
              <a:rPr lang="en-US" sz="2800" b="1" dirty="0">
                <a:solidFill>
                  <a:srgbClr val="0B9672"/>
                </a:solidFill>
                <a:latin typeface="Arial (גוף)"/>
                <a:ea typeface="Barlow"/>
                <a:cs typeface="Barlow"/>
                <a:sym typeface="Barlow"/>
              </a:rPr>
              <a:t>Supervised by: </a:t>
            </a:r>
            <a:r>
              <a:rPr lang="en-US" sz="2800" b="1" dirty="0" err="1">
                <a:solidFill>
                  <a:srgbClr val="BA2169"/>
                </a:solidFill>
                <a:latin typeface="Arial (גוף)"/>
                <a:ea typeface="Barlow"/>
                <a:cs typeface="Barlow"/>
                <a:sym typeface="Barlow"/>
              </a:rPr>
              <a:t>Dr.Naomi</a:t>
            </a:r>
            <a:r>
              <a:rPr lang="en-US" sz="2800" b="1" dirty="0">
                <a:solidFill>
                  <a:srgbClr val="BA2169"/>
                </a:solidFill>
                <a:latin typeface="Arial (גוף)"/>
                <a:ea typeface="Barlow"/>
                <a:cs typeface="Barlow"/>
                <a:sym typeface="Barlow"/>
              </a:rPr>
              <a:t> </a:t>
            </a:r>
            <a:r>
              <a:rPr lang="en-US" sz="2800" b="1" dirty="0" err="1" smtClean="0">
                <a:solidFill>
                  <a:srgbClr val="BA2169"/>
                </a:solidFill>
                <a:latin typeface="Arial (גוף)"/>
                <a:ea typeface="Barlow"/>
                <a:cs typeface="Barlow"/>
                <a:sym typeface="Barlow"/>
              </a:rPr>
              <a:t>Unkelos-Shpigel</a:t>
            </a:r>
            <a:endParaRPr lang="en-US" sz="2800" b="1" dirty="0" smtClean="0">
              <a:solidFill>
                <a:srgbClr val="BA2169"/>
              </a:solidFill>
              <a:latin typeface="Arial (גוף)"/>
              <a:ea typeface="Barlow"/>
              <a:cs typeface="Barlow"/>
              <a:sym typeface="Barlow"/>
            </a:endParaRPr>
          </a:p>
          <a:p>
            <a:pPr>
              <a:lnSpc>
                <a:spcPct val="200000"/>
              </a:lnSpc>
            </a:pPr>
            <a:r>
              <a:rPr lang="en-US" sz="2800" b="1" dirty="0"/>
              <a:t>Link to </a:t>
            </a:r>
            <a:r>
              <a:rPr lang="en-US" sz="2800" b="1" dirty="0" smtClean="0"/>
              <a:t>GitHub:</a:t>
            </a:r>
            <a:r>
              <a:rPr lang="en-US" sz="2800" b="1" u="sng" dirty="0" smtClean="0">
                <a:hlinkClick r:id="rId4"/>
              </a:rPr>
              <a:t>https</a:t>
            </a:r>
            <a:r>
              <a:rPr lang="en-US" sz="2800" b="1" u="sng" dirty="0">
                <a:hlinkClick r:id="rId4"/>
              </a:rPr>
              <a:t>://github.com/SharkZeedan/Smart-Farm</a:t>
            </a:r>
            <a:endParaRPr lang="en-US" sz="4000" dirty="0"/>
          </a:p>
          <a:p>
            <a:r>
              <a:rPr lang="en-US" sz="2800" dirty="0"/>
              <a:t/>
            </a:r>
            <a:br>
              <a:rPr lang="en-US" sz="2800" dirty="0"/>
            </a:br>
            <a:endParaRPr sz="2800" b="1" i="0" u="none" strike="noStrike" cap="none" dirty="0">
              <a:solidFill>
                <a:srgbClr val="BA2169"/>
              </a:solidFill>
              <a:latin typeface="Arial (גוף)"/>
              <a:ea typeface="Barlow"/>
              <a:cs typeface="Barlow"/>
              <a:sym typeface="Barlow"/>
            </a:endParaRPr>
          </a:p>
        </p:txBody>
      </p:sp>
      <p:pic>
        <p:nvPicPr>
          <p:cNvPr id="58" name="Google Shape;58;p1"/>
          <p:cNvPicPr preferRelativeResize="0"/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0" y="14699"/>
            <a:ext cx="1796795" cy="1396198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  <p:sp>
        <p:nvSpPr>
          <p:cNvPr id="59" name="Google Shape;59;p1"/>
          <p:cNvSpPr/>
          <p:nvPr/>
        </p:nvSpPr>
        <p:spPr>
          <a:xfrm>
            <a:off x="3223904" y="7043393"/>
            <a:ext cx="5162330" cy="328700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"/>
          <p:cNvSpPr/>
          <p:nvPr/>
        </p:nvSpPr>
        <p:spPr>
          <a:xfrm>
            <a:off x="-1819567" y="7086789"/>
            <a:ext cx="5162330" cy="328700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D76FD1-D127-45CF-4487-7E5C5C865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67020" y="2827372"/>
            <a:ext cx="610135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LID4096" altLang="LID4096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(גוף)"/>
                <a:cs typeface="Arial" panose="020B0604020202020204" pitchFamily="34" charset="0"/>
              </a:rPr>
              <a:t>                      </a:t>
            </a:r>
            <a:endParaRPr kumimoji="0" lang="LID4096" altLang="LID4096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(גוף)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LID4096" altLang="LID4096" sz="2800" b="1" dirty="0">
                <a:solidFill>
                  <a:srgbClr val="000000"/>
                </a:solidFill>
                <a:latin typeface="Arial (גוף)"/>
                <a:cs typeface="Arial" panose="020B0604020202020204" pitchFamily="34" charset="0"/>
              </a:rPr>
              <a:t>Braude College</a:t>
            </a:r>
            <a:endParaRPr lang="LID4096" altLang="LID4096" sz="2800" dirty="0">
              <a:latin typeface="Arial (גוף)"/>
            </a:endParaRPr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LID4096" altLang="LID4096" sz="2800" b="1" dirty="0">
                <a:solidFill>
                  <a:srgbClr val="000000"/>
                </a:solidFill>
                <a:latin typeface="Arial (גוף)"/>
                <a:cs typeface="Arial" panose="020B0604020202020204" pitchFamily="34" charset="0"/>
              </a:rPr>
              <a:t>Software Engineering Department</a:t>
            </a:r>
            <a:endParaRPr lang="LID4096" altLang="LID4096" sz="2800" dirty="0">
              <a:latin typeface="Arial (גוף)"/>
            </a:endParaRPr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LID4096" altLang="LID4096" sz="2800" b="1" dirty="0">
                <a:solidFill>
                  <a:srgbClr val="000000"/>
                </a:solidFill>
                <a:latin typeface="Arial (גוף)"/>
                <a:cs typeface="Arial" panose="020B0604020202020204" pitchFamily="34" charset="0"/>
              </a:rPr>
              <a:t>Capstone Project Phase A</a:t>
            </a:r>
            <a:endParaRPr lang="LID4096" altLang="LID4096" sz="2800" dirty="0">
              <a:latin typeface="Arial (גוף)"/>
            </a:endParaRPr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LID4096" altLang="LID4096" sz="2800" b="1" dirty="0">
                <a:solidFill>
                  <a:srgbClr val="000000"/>
                </a:solidFill>
                <a:latin typeface="Arial (גוף)"/>
                <a:cs typeface="Arial" panose="020B0604020202020204" pitchFamily="34" charset="0"/>
              </a:rPr>
              <a:t>Smart Irrigation System</a:t>
            </a:r>
            <a:endParaRPr lang="LID4096" altLang="LID4096" sz="2800" dirty="0">
              <a:latin typeface="Arial (גוף)"/>
            </a:endParaRPr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LID4096" altLang="LID4096" sz="2800" b="1" dirty="0">
                <a:solidFill>
                  <a:srgbClr val="000000"/>
                </a:solidFill>
                <a:latin typeface="Arial (גוף)"/>
                <a:cs typeface="Arial" panose="020B0604020202020204" pitchFamily="34" charset="0"/>
              </a:rPr>
              <a:t>Code:</a:t>
            </a:r>
            <a:r>
              <a:rPr lang="en-US" altLang="LID4096" sz="2800" b="1" dirty="0">
                <a:solidFill>
                  <a:srgbClr val="000000"/>
                </a:solidFill>
                <a:latin typeface="Arial (גוף)"/>
                <a:cs typeface="Arial" panose="020B0604020202020204" pitchFamily="34" charset="0"/>
              </a:rPr>
              <a:t>25-1-D-12</a:t>
            </a:r>
            <a:endParaRPr lang="LID4096" altLang="LID4096" sz="2800" dirty="0">
              <a:latin typeface="Arial (גוף)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LID4096" altLang="LID4096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גוף)"/>
              </a:rPr>
              <a:t/>
            </a:r>
            <a:br>
              <a:rPr kumimoji="0" lang="LID4096" altLang="LID4096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גוף)"/>
              </a:rPr>
            </a:br>
            <a:r>
              <a:rPr kumimoji="0" lang="LID4096" altLang="LID4096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גוף)"/>
              </a:rPr>
              <a:t/>
            </a:r>
            <a:br>
              <a:rPr kumimoji="0" lang="LID4096" altLang="LID4096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(גוף)"/>
              </a:rPr>
            </a:br>
            <a:endParaRPr kumimoji="0" lang="LID4096" altLang="LID4096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(גוף)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BBBB40D-40D5-B146-54EE-8FB82CF5E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3061" y="139036"/>
            <a:ext cx="5505901" cy="1612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302177" y="0"/>
            <a:ext cx="8574374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400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</a:rPr>
              <a:t>Technological Review</a:t>
            </a:r>
            <a:endParaRPr lang="he-IL" sz="6400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6976" y="281623"/>
            <a:ext cx="1596326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7" t="13386" r="29981" b="-10685"/>
          <a:stretch/>
        </p:blipFill>
        <p:spPr>
          <a:xfrm>
            <a:off x="6288505" y="1244184"/>
            <a:ext cx="5454316" cy="904281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70947" y="1837348"/>
            <a:ext cx="548640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800" b="1" dirty="0" smtClean="0">
                <a:solidFill>
                  <a:srgbClr val="3CC58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For building user interface with reusable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components.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70947" y="3670074"/>
            <a:ext cx="548640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 smtClean="0">
                <a:solidFill>
                  <a:srgbClr val="1EABD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Handles real-time data display and interaction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logic.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70947" y="5527390"/>
            <a:ext cx="548640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 smtClean="0">
                <a:solidFill>
                  <a:srgbClr val="BA5D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Firebase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Cloud database for data storage and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synchronization.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742821" y="2505255"/>
            <a:ext cx="548640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800" b="1" dirty="0" smtClean="0">
                <a:solidFill>
                  <a:srgbClr val="92BD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Tailwind CSS</a:t>
            </a:r>
          </a:p>
          <a:p>
            <a:pPr algn="l"/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Applied for styling the interface, ensuring a clean design.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742821" y="4625789"/>
            <a:ext cx="548640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 smtClean="0">
                <a:solidFill>
                  <a:srgbClr val="7F64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Node.js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Manages server-side operations and data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processing.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742821" y="6472989"/>
            <a:ext cx="5486400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rgbClr val="DE58A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MQTT Protocol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Enables real-time communication between sensors, devices, and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system.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302177" y="0"/>
            <a:ext cx="8574374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400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</a:rPr>
              <a:t>Mechanical POV</a:t>
            </a:r>
            <a:endParaRPr lang="he-IL" sz="6400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</a:endParaRPr>
          </a:p>
        </p:txBody>
      </p:sp>
      <p:pic>
        <p:nvPicPr>
          <p:cNvPr id="10" name="תמונה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" t="-415" r="-2315" b="30613"/>
          <a:stretch/>
        </p:blipFill>
        <p:spPr>
          <a:xfrm>
            <a:off x="0" y="1378248"/>
            <a:ext cx="4991725" cy="3884131"/>
          </a:xfrm>
          <a:prstGeom prst="rect">
            <a:avLst/>
          </a:prstGeom>
        </p:spPr>
      </p:pic>
      <p:pic>
        <p:nvPicPr>
          <p:cNvPr id="11" name="תמונה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794" y="2138149"/>
            <a:ext cx="5826022" cy="4328053"/>
          </a:xfrm>
          <a:prstGeom prst="rect">
            <a:avLst/>
          </a:prstGeom>
        </p:spPr>
      </p:pic>
      <p:pic>
        <p:nvPicPr>
          <p:cNvPr id="12" name="תמונה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816" y="4118263"/>
            <a:ext cx="6795696" cy="498626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8581" y="5317532"/>
            <a:ext cx="4369633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 (גוף)"/>
              </a:rPr>
              <a:t>The robot stabs the humidity sensor in the </a:t>
            </a:r>
            <a:r>
              <a:rPr lang="en-US" sz="2800" dirty="0" smtClean="0">
                <a:latin typeface="Arial (גוף)"/>
              </a:rPr>
              <a:t>soil.</a:t>
            </a:r>
            <a:endParaRPr lang="he-IL" sz="2800" dirty="0">
              <a:latin typeface="Arial (גוף)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6499" y="6611395"/>
            <a:ext cx="5573765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 (גוף)"/>
              </a:rPr>
              <a:t>C</a:t>
            </a:r>
            <a:r>
              <a:rPr lang="en-US" sz="2800" dirty="0" smtClean="0">
                <a:latin typeface="Arial (גוף)"/>
              </a:rPr>
              <a:t>ontrolled </a:t>
            </a:r>
            <a:r>
              <a:rPr lang="en-US" sz="2800" dirty="0">
                <a:latin typeface="Arial (גוף)"/>
              </a:rPr>
              <a:t>via a </a:t>
            </a:r>
            <a:r>
              <a:rPr lang="en-US" sz="2800" dirty="0" smtClean="0">
                <a:latin typeface="Arial (גוף)"/>
              </a:rPr>
              <a:t>joystick. </a:t>
            </a:r>
            <a:endParaRPr lang="he-IL" sz="2800" dirty="0">
              <a:latin typeface="Arial (גוף)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112052" y="1443578"/>
            <a:ext cx="5396460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 (גוף)"/>
              </a:rPr>
              <a:t>Bottom left controller is for the joystick.</a:t>
            </a:r>
          </a:p>
          <a:p>
            <a:r>
              <a:rPr lang="en-US" sz="2800" dirty="0">
                <a:latin typeface="Arial (גוף)"/>
              </a:rPr>
              <a:t>Bottom right is for sensors its handled via mqtt.</a:t>
            </a:r>
          </a:p>
          <a:p>
            <a:r>
              <a:rPr lang="en-US" sz="2800" dirty="0">
                <a:latin typeface="Arial (גוף)"/>
              </a:rPr>
              <a:t>Upper controller is for the </a:t>
            </a:r>
            <a:r>
              <a:rPr lang="en-US" sz="2800" dirty="0" smtClean="0">
                <a:latin typeface="Arial (גוף)"/>
              </a:rPr>
              <a:t>handle. </a:t>
            </a:r>
            <a:endParaRPr lang="he-IL" sz="2800" dirty="0">
              <a:latin typeface="Arial (גוף)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-1162373" y="215099"/>
            <a:ext cx="381258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10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7410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2"/>
          <p:cNvSpPr txBox="1">
            <a:spLocks noGrp="1"/>
          </p:cNvSpPr>
          <p:nvPr>
            <p:ph type="ctrTitle" idx="4294967295"/>
          </p:nvPr>
        </p:nvSpPr>
        <p:spPr>
          <a:xfrm>
            <a:off x="0" y="144463"/>
            <a:ext cx="16997363" cy="102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r>
              <a:rPr lang="en-US" sz="64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Raleway Thin"/>
                <a:cs typeface="+mn-cs"/>
                <a:sym typeface="Raleway Thin"/>
              </a:rPr>
              <a:t>Application Layer Architecture</a:t>
            </a:r>
            <a:endParaRPr sz="6400" b="0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Raleway Thin"/>
              <a:cs typeface="+mn-cs"/>
              <a:sym typeface="Raleway Thin"/>
            </a:endParaRPr>
          </a:p>
        </p:txBody>
      </p:sp>
      <p:pic>
        <p:nvPicPr>
          <p:cNvPr id="241" name="Google Shape;24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7607" y="7051264"/>
            <a:ext cx="1008594" cy="877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60556" y="7053885"/>
            <a:ext cx="1583481" cy="87704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2"/>
          <p:cNvSpPr/>
          <p:nvPr/>
        </p:nvSpPr>
        <p:spPr>
          <a:xfrm>
            <a:off x="387273" y="2026168"/>
            <a:ext cx="4675766" cy="645476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0084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latin typeface="Arial"/>
              <a:ea typeface="Arial"/>
              <a:sym typeface="Arial"/>
            </a:endParaRPr>
          </a:p>
        </p:txBody>
      </p:sp>
      <p:sp>
        <p:nvSpPr>
          <p:cNvPr id="246" name="Google Shape;246;p12"/>
          <p:cNvSpPr/>
          <p:nvPr/>
        </p:nvSpPr>
        <p:spPr>
          <a:xfrm>
            <a:off x="8156632" y="2026168"/>
            <a:ext cx="5430210" cy="6461749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0084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247" name="Google Shape;247;p12"/>
          <p:cNvSpPr txBox="1"/>
          <p:nvPr/>
        </p:nvSpPr>
        <p:spPr>
          <a:xfrm>
            <a:off x="1578545" y="2213177"/>
            <a:ext cx="3751629" cy="601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Client side</a:t>
            </a:r>
            <a:endParaRPr sz="28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248" name="Google Shape;248;p12"/>
          <p:cNvSpPr txBox="1"/>
          <p:nvPr/>
        </p:nvSpPr>
        <p:spPr>
          <a:xfrm>
            <a:off x="9741587" y="2629607"/>
            <a:ext cx="3524536" cy="601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Server </a:t>
            </a:r>
            <a:r>
              <a:rPr lang="en-US" sz="2800" b="1" i="0" u="none" strike="noStrike" cap="none" dirty="0" smtClean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side</a:t>
            </a:r>
            <a:endParaRPr sz="28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pic>
        <p:nvPicPr>
          <p:cNvPr id="249" name="Google Shape;249;p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318903" y="4023674"/>
            <a:ext cx="1938534" cy="19385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12"/>
          <p:cNvCxnSpPr/>
          <p:nvPr/>
        </p:nvCxnSpPr>
        <p:spPr>
          <a:xfrm>
            <a:off x="4998730" y="5237587"/>
            <a:ext cx="3045261" cy="17931"/>
          </a:xfrm>
          <a:prstGeom prst="straightConnector1">
            <a:avLst/>
          </a:prstGeom>
          <a:noFill/>
          <a:ln w="57150" cap="flat" cmpd="sng">
            <a:solidFill>
              <a:srgbClr val="585E9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1" name="Google Shape;251;p12"/>
          <p:cNvCxnSpPr>
            <a:cxnSpLocks/>
          </p:cNvCxnSpPr>
          <p:nvPr/>
        </p:nvCxnSpPr>
        <p:spPr>
          <a:xfrm>
            <a:off x="13573468" y="4802762"/>
            <a:ext cx="1856109" cy="3056"/>
          </a:xfrm>
          <a:prstGeom prst="straightConnector1">
            <a:avLst/>
          </a:prstGeom>
          <a:noFill/>
          <a:ln w="57150" cap="flat" cmpd="sng">
            <a:solidFill>
              <a:srgbClr val="585E9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2" name="Google Shape;252;p12"/>
          <p:cNvCxnSpPr>
            <a:cxnSpLocks/>
          </p:cNvCxnSpPr>
          <p:nvPr/>
        </p:nvCxnSpPr>
        <p:spPr>
          <a:xfrm flipH="1" flipV="1">
            <a:off x="13586842" y="5642975"/>
            <a:ext cx="1744750" cy="10622"/>
          </a:xfrm>
          <a:prstGeom prst="straightConnector1">
            <a:avLst/>
          </a:prstGeom>
          <a:noFill/>
          <a:ln w="57150" cap="flat" cmpd="sng">
            <a:solidFill>
              <a:srgbClr val="585E9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3" name="Google Shape;253;p12"/>
          <p:cNvCxnSpPr/>
          <p:nvPr/>
        </p:nvCxnSpPr>
        <p:spPr>
          <a:xfrm flipH="1">
            <a:off x="5083766" y="6239495"/>
            <a:ext cx="3059492" cy="6611"/>
          </a:xfrm>
          <a:prstGeom prst="straightConnector1">
            <a:avLst/>
          </a:prstGeom>
          <a:noFill/>
          <a:ln w="57150" cap="flat" cmpd="sng">
            <a:solidFill>
              <a:srgbClr val="585E9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58" name="Google Shape;258;p12"/>
          <p:cNvSpPr txBox="1"/>
          <p:nvPr/>
        </p:nvSpPr>
        <p:spPr>
          <a:xfrm>
            <a:off x="15429577" y="6058387"/>
            <a:ext cx="2285546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Database</a:t>
            </a:r>
            <a:endParaRPr sz="40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pic>
        <p:nvPicPr>
          <p:cNvPr id="259" name="Google Shape;259;p1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998249" y="3360693"/>
            <a:ext cx="2259188" cy="635398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12"/>
          <p:cNvSpPr/>
          <p:nvPr/>
        </p:nvSpPr>
        <p:spPr>
          <a:xfrm>
            <a:off x="712399" y="6084150"/>
            <a:ext cx="1673766" cy="2068989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84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2848778" y="5996570"/>
            <a:ext cx="2094313" cy="215657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84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262" name="Google Shape;262;p12"/>
          <p:cNvSpPr txBox="1"/>
          <p:nvPr/>
        </p:nvSpPr>
        <p:spPr>
          <a:xfrm>
            <a:off x="601914" y="5684642"/>
            <a:ext cx="2318990" cy="416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endParaRPr sz="28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263" name="Google Shape;263;p12"/>
          <p:cNvSpPr txBox="1"/>
          <p:nvPr/>
        </p:nvSpPr>
        <p:spPr>
          <a:xfrm>
            <a:off x="1510800" y="5634167"/>
            <a:ext cx="2675956" cy="36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Frontend Stack</a:t>
            </a:r>
            <a:endParaRPr sz="28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264" name="Google Shape;264;p12"/>
          <p:cNvSpPr txBox="1"/>
          <p:nvPr/>
        </p:nvSpPr>
        <p:spPr>
          <a:xfrm>
            <a:off x="9915750" y="2960133"/>
            <a:ext cx="1957865" cy="310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(Backend)</a:t>
            </a:r>
            <a:endParaRPr sz="28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267" name="Google Shape;267;p12"/>
          <p:cNvSpPr txBox="1"/>
          <p:nvPr/>
        </p:nvSpPr>
        <p:spPr>
          <a:xfrm>
            <a:off x="6173366" y="5546141"/>
            <a:ext cx="2675956" cy="36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r>
              <a:rPr lang="en-US" sz="2800" b="1" i="0" u="none" strike="noStrike" cap="none">
                <a:latin typeface="Raleway Thin"/>
                <a:ea typeface="Raleway Thin"/>
                <a:sym typeface="Raleway Thin"/>
              </a:rPr>
              <a:t>REST API</a:t>
            </a:r>
            <a:endParaRPr sz="2800" b="0" i="0" u="none" strike="noStrike" cap="none">
              <a:latin typeface="Raleway Thin"/>
              <a:ea typeface="Raleway Thin"/>
              <a:sym typeface="Raleway Thin"/>
            </a:endParaRPr>
          </a:p>
        </p:txBody>
      </p:sp>
      <p:sp>
        <p:nvSpPr>
          <p:cNvPr id="269" name="Google Shape;269;p12"/>
          <p:cNvSpPr txBox="1"/>
          <p:nvPr/>
        </p:nvSpPr>
        <p:spPr>
          <a:xfrm>
            <a:off x="13694420" y="5030472"/>
            <a:ext cx="1735157" cy="32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REST API</a:t>
            </a:r>
            <a:endParaRPr sz="28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411" name="Google Shape;411;p12"/>
          <p:cNvSpPr txBox="1"/>
          <p:nvPr/>
        </p:nvSpPr>
        <p:spPr>
          <a:xfrm>
            <a:off x="3044340" y="6222312"/>
            <a:ext cx="2290354" cy="30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JavaScript</a:t>
            </a:r>
            <a:endParaRPr sz="22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412" name="Google Shape;412;p12"/>
          <p:cNvSpPr txBox="1"/>
          <p:nvPr/>
        </p:nvSpPr>
        <p:spPr>
          <a:xfrm>
            <a:off x="863662" y="6391181"/>
            <a:ext cx="1465555" cy="435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 err="1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ReactJS</a:t>
            </a:r>
            <a:endParaRPr sz="22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413" name="Google Shape;413;p12"/>
          <p:cNvSpPr txBox="1"/>
          <p:nvPr/>
        </p:nvSpPr>
        <p:spPr>
          <a:xfrm>
            <a:off x="11610731" y="6399319"/>
            <a:ext cx="2529578" cy="30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JavaScript</a:t>
            </a:r>
            <a:endParaRPr sz="28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414" name="Google Shape;414;p12"/>
          <p:cNvSpPr txBox="1"/>
          <p:nvPr/>
        </p:nvSpPr>
        <p:spPr>
          <a:xfrm>
            <a:off x="8818233" y="6357768"/>
            <a:ext cx="1412108" cy="30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 err="1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NodeJS</a:t>
            </a:r>
            <a:endParaRPr sz="22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pic>
        <p:nvPicPr>
          <p:cNvPr id="415" name="Google Shape;415;p12" descr="Tailwind CSS Logo Vector - (.SVG + .PNG) - GetLogoVector.Com"/>
          <p:cNvPicPr preferRelativeResize="0"/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2919894" y="7472447"/>
            <a:ext cx="2089134" cy="74548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267;p12"/>
          <p:cNvSpPr txBox="1"/>
          <p:nvPr/>
        </p:nvSpPr>
        <p:spPr>
          <a:xfrm>
            <a:off x="5025470" y="5711617"/>
            <a:ext cx="2675956" cy="36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endParaRPr sz="28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-758775" y="0"/>
            <a:ext cx="28051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</a:rPr>
              <a:t>11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</a:endParaRPr>
          </a:p>
        </p:txBody>
      </p:sp>
      <p:pic>
        <p:nvPicPr>
          <p:cNvPr id="1026" name="Picture 2" descr="The Complete Javascript Course | Basic ...">
            <a:extLst>
              <a:ext uri="{FF2B5EF4-FFF2-40B4-BE49-F238E27FC236}">
                <a16:creationId xmlns:a16="http://schemas.microsoft.com/office/drawing/2014/main" id="{423E25A1-C11E-7E61-84E5-31B785885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532" y="6567757"/>
            <a:ext cx="1014196" cy="101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he Complete Javascript Course | Basic ...">
            <a:extLst>
              <a:ext uri="{FF2B5EF4-FFF2-40B4-BE49-F238E27FC236}">
                <a16:creationId xmlns:a16="http://schemas.microsoft.com/office/drawing/2014/main" id="{DF9137B8-3C06-DBA3-3CD4-C0E70ECB3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902" y="6802208"/>
            <a:ext cx="1014196" cy="101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ענן 1"/>
          <p:cNvSpPr/>
          <p:nvPr/>
        </p:nvSpPr>
        <p:spPr>
          <a:xfrm>
            <a:off x="5185414" y="2815079"/>
            <a:ext cx="2203555" cy="2155787"/>
          </a:xfrm>
          <a:prstGeom prst="clou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Cloud MQTT</a:t>
            </a:r>
            <a:endParaRPr lang="he-IL" dirty="0"/>
          </a:p>
        </p:txBody>
      </p:sp>
      <p:cxnSp>
        <p:nvCxnSpPr>
          <p:cNvPr id="185" name="Google Shape;252;p12"/>
          <p:cNvCxnSpPr>
            <a:cxnSpLocks/>
          </p:cNvCxnSpPr>
          <p:nvPr/>
        </p:nvCxnSpPr>
        <p:spPr>
          <a:xfrm>
            <a:off x="7884085" y="3937017"/>
            <a:ext cx="319813" cy="0"/>
          </a:xfrm>
          <a:prstGeom prst="straightConnector1">
            <a:avLst/>
          </a:prstGeom>
          <a:noFill/>
          <a:ln w="57150" cap="flat" cmpd="sng">
            <a:solidFill>
              <a:srgbClr val="585E9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7" name="Google Shape;252;p12"/>
          <p:cNvCxnSpPr>
            <a:cxnSpLocks/>
          </p:cNvCxnSpPr>
          <p:nvPr/>
        </p:nvCxnSpPr>
        <p:spPr>
          <a:xfrm flipH="1">
            <a:off x="7207149" y="3931362"/>
            <a:ext cx="740391" cy="22839"/>
          </a:xfrm>
          <a:prstGeom prst="straightConnector1">
            <a:avLst/>
          </a:prstGeom>
          <a:noFill/>
          <a:ln w="57150" cap="flat" cmpd="sng">
            <a:solidFill>
              <a:srgbClr val="585E9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3" name="TextBox 12"/>
          <p:cNvSpPr txBox="1"/>
          <p:nvPr/>
        </p:nvSpPr>
        <p:spPr>
          <a:xfrm>
            <a:off x="7281997" y="3410049"/>
            <a:ext cx="1119775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 smtClean="0"/>
              <a:t>WebSocket</a:t>
            </a:r>
            <a:endParaRPr lang="he-IL" sz="1600" dirty="0"/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6" t="12405" r="23806" b="22891"/>
          <a:stretch/>
        </p:blipFill>
        <p:spPr>
          <a:xfrm>
            <a:off x="1369454" y="2572833"/>
            <a:ext cx="2817302" cy="1759779"/>
          </a:xfrm>
          <a:prstGeom prst="rect">
            <a:avLst/>
          </a:prstGeom>
        </p:spPr>
      </p:pic>
      <p:cxnSp>
        <p:nvCxnSpPr>
          <p:cNvPr id="55" name="Google Shape;252;p12"/>
          <p:cNvCxnSpPr>
            <a:cxnSpLocks/>
          </p:cNvCxnSpPr>
          <p:nvPr/>
        </p:nvCxnSpPr>
        <p:spPr>
          <a:xfrm>
            <a:off x="2683807" y="4180421"/>
            <a:ext cx="8225" cy="435004"/>
          </a:xfrm>
          <a:prstGeom prst="straightConnector1">
            <a:avLst/>
          </a:prstGeom>
          <a:noFill/>
          <a:ln w="57150" cap="flat" cmpd="sng">
            <a:solidFill>
              <a:srgbClr val="585E9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58" name="Google Shape;261;p12"/>
          <p:cNvSpPr/>
          <p:nvPr/>
        </p:nvSpPr>
        <p:spPr>
          <a:xfrm>
            <a:off x="1376460" y="4610793"/>
            <a:ext cx="2469180" cy="753751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84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18" name="תמונה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85298" y="4495770"/>
            <a:ext cx="431042" cy="99143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204879" y="4591360"/>
            <a:ext cx="1553357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 smtClean="0"/>
              <a:t>Sensors</a:t>
            </a:r>
            <a:endParaRPr lang="he-IL" dirty="0"/>
          </a:p>
        </p:txBody>
      </p:sp>
      <p:cxnSp>
        <p:nvCxnSpPr>
          <p:cNvPr id="61" name="Google Shape;252;p12"/>
          <p:cNvCxnSpPr>
            <a:cxnSpLocks/>
          </p:cNvCxnSpPr>
          <p:nvPr/>
        </p:nvCxnSpPr>
        <p:spPr>
          <a:xfrm>
            <a:off x="5057753" y="4023674"/>
            <a:ext cx="563930" cy="1467"/>
          </a:xfrm>
          <a:prstGeom prst="straightConnector1">
            <a:avLst/>
          </a:prstGeom>
          <a:noFill/>
          <a:ln w="57150" cap="flat" cmpd="sng">
            <a:solidFill>
              <a:srgbClr val="585E9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3" name="Google Shape;261;p12"/>
          <p:cNvSpPr/>
          <p:nvPr/>
        </p:nvSpPr>
        <p:spPr>
          <a:xfrm>
            <a:off x="601914" y="5364544"/>
            <a:ext cx="4399690" cy="3123373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84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95" name="Google Shape;266;p12"/>
          <p:cNvSpPr txBox="1"/>
          <p:nvPr/>
        </p:nvSpPr>
        <p:spPr>
          <a:xfrm>
            <a:off x="9416955" y="5660198"/>
            <a:ext cx="2955456" cy="36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 Thin"/>
              <a:buNone/>
            </a:pPr>
            <a:r>
              <a:rPr lang="en-US" sz="2800" b="1" i="0" u="none" strike="noStrike" cap="none" dirty="0">
                <a:latin typeface="Arial" panose="020B0604020202020204" pitchFamily="34" charset="0"/>
                <a:ea typeface="Raleway Thin"/>
                <a:cs typeface="Arial" panose="020B0604020202020204" pitchFamily="34" charset="0"/>
                <a:sym typeface="Raleway Thin"/>
              </a:rPr>
              <a:t>Backend Stack</a:t>
            </a:r>
            <a:endParaRPr sz="2800" b="0" i="0" u="none" strike="noStrike" cap="none" dirty="0">
              <a:latin typeface="Arial" panose="020B0604020202020204" pitchFamily="34" charset="0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pic>
        <p:nvPicPr>
          <p:cNvPr id="96" name="Google Shape;268;p1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680255" y="3658030"/>
            <a:ext cx="2128418" cy="192713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261;p12"/>
          <p:cNvSpPr/>
          <p:nvPr/>
        </p:nvSpPr>
        <p:spPr>
          <a:xfrm>
            <a:off x="8531368" y="6208094"/>
            <a:ext cx="2006486" cy="1960461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84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03" name="Google Shape;261;p12"/>
          <p:cNvSpPr/>
          <p:nvPr/>
        </p:nvSpPr>
        <p:spPr>
          <a:xfrm>
            <a:off x="11519609" y="6174744"/>
            <a:ext cx="1955509" cy="1944696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84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04" name="Google Shape;261;p12"/>
          <p:cNvSpPr/>
          <p:nvPr/>
        </p:nvSpPr>
        <p:spPr>
          <a:xfrm>
            <a:off x="8234380" y="5530519"/>
            <a:ext cx="5339088" cy="2687414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0084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5"/>
          <p:cNvSpPr txBox="1"/>
          <p:nvPr/>
        </p:nvSpPr>
        <p:spPr>
          <a:xfrm>
            <a:off x="3147934" y="404734"/>
            <a:ext cx="12082073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rPr lang="en-US" sz="64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Arial"/>
                <a:cs typeface="Arial"/>
                <a:sym typeface="Arial"/>
              </a:rPr>
              <a:t>Use-Case Diagram</a:t>
            </a:r>
            <a:endParaRPr sz="6400" b="0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Arial"/>
              <a:cs typeface="Arial"/>
              <a:sym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6976" y="281623"/>
            <a:ext cx="1596326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12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378" y="1558977"/>
            <a:ext cx="11873183" cy="7719934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44541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7"/>
          <p:cNvSpPr txBox="1"/>
          <p:nvPr/>
        </p:nvSpPr>
        <p:spPr>
          <a:xfrm>
            <a:off x="3147934" y="404734"/>
            <a:ext cx="13476158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rPr lang="en-US" sz="64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Arial"/>
                <a:cs typeface="Arial"/>
                <a:sym typeface="Arial"/>
              </a:rPr>
              <a:t>Activity Diagram-System &amp; Worker</a:t>
            </a:r>
            <a:endParaRPr sz="6400" b="0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Arial"/>
              <a:cs typeface="Arial"/>
              <a:sym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6976" y="281623"/>
            <a:ext cx="1596326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13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934" y="2288811"/>
            <a:ext cx="13476157" cy="69301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6"/>
          <p:cNvSpPr txBox="1"/>
          <p:nvPr/>
        </p:nvSpPr>
        <p:spPr>
          <a:xfrm>
            <a:off x="3147934" y="404734"/>
            <a:ext cx="13476158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rPr lang="en-US" sz="64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Arial"/>
                <a:cs typeface="Arial"/>
                <a:sym typeface="Arial"/>
              </a:rPr>
              <a:t>Activity Diagram-System &amp; Manager</a:t>
            </a:r>
            <a:endParaRPr sz="6400" b="0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Arial"/>
              <a:cs typeface="Arial"/>
              <a:sym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6976" y="281623"/>
            <a:ext cx="1596326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	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758775" y="0"/>
            <a:ext cx="28051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14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934" y="1723869"/>
            <a:ext cx="13476158" cy="73312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013289" y="7606"/>
            <a:ext cx="7944787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400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</a:rPr>
              <a:t>Tests </a:t>
            </a:r>
            <a:endParaRPr lang="he-IL" sz="6400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6976" y="281623"/>
            <a:ext cx="1596326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15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1" r="44237"/>
          <a:stretch/>
        </p:blipFill>
        <p:spPr>
          <a:xfrm>
            <a:off x="216976" y="1563582"/>
            <a:ext cx="5044835" cy="8135054"/>
          </a:xfrm>
          <a:prstGeom prst="rect">
            <a:avLst/>
          </a:prstGeom>
        </p:spPr>
      </p:pic>
      <p:pic>
        <p:nvPicPr>
          <p:cNvPr id="3" name="תמונה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0" t="12471" r="27188" b="27809"/>
          <a:stretch/>
        </p:blipFill>
        <p:spPr>
          <a:xfrm>
            <a:off x="11517969" y="2115586"/>
            <a:ext cx="4235116" cy="518764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61810" y="1748589"/>
            <a:ext cx="4572001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rgbClr val="7FD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Align with Requirements</a:t>
            </a:r>
          </a:p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Ensuring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system meets initial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needs.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70751" y="5631109"/>
            <a:ext cx="5630779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rgbClr val="CFF9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Integrate with Mechanical </a:t>
            </a:r>
            <a:r>
              <a:rPr lang="en-US" sz="2800" b="1" dirty="0" smtClean="0">
                <a:solidFill>
                  <a:srgbClr val="CFF9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Facilitating sensor-system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communication.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82126" y="7303230"/>
            <a:ext cx="4572001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Gather </a:t>
            </a:r>
            <a:r>
              <a:rPr lang="en-US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Feedback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Collecting insights for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improvement.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70751" y="3547115"/>
            <a:ext cx="4572001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rgbClr val="83FAC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Conduct </a:t>
            </a:r>
            <a:r>
              <a:rPr lang="en-US" sz="2800" b="1" dirty="0" smtClean="0">
                <a:solidFill>
                  <a:srgbClr val="83FAC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Validating features and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interactions.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074442" y="2994794"/>
            <a:ext cx="1507958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 smtClean="0">
                <a:solidFill>
                  <a:srgbClr val="92BD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Testing</a:t>
            </a:r>
            <a:endParaRPr lang="he-IL" sz="2800" b="1" dirty="0">
              <a:solidFill>
                <a:srgbClr val="92BD3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753085" y="2969605"/>
            <a:ext cx="2204870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rgbClr val="3CC58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Acceptance Testing</a:t>
            </a:r>
            <a:endParaRPr lang="he-IL" sz="2800" b="1" dirty="0">
              <a:solidFill>
                <a:srgbClr val="3CC58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053541" y="7261132"/>
            <a:ext cx="2534653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rgbClr val="1EABD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Testing</a:t>
            </a:r>
            <a:endParaRPr lang="he-IL" sz="2800" b="1" dirty="0">
              <a:solidFill>
                <a:srgbClr val="1EABD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2"/>
          <p:cNvSpPr txBox="1"/>
          <p:nvPr/>
        </p:nvSpPr>
        <p:spPr>
          <a:xfrm>
            <a:off x="3147934" y="404734"/>
            <a:ext cx="12082073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Arial"/>
              <a:buNone/>
            </a:pPr>
            <a:r>
              <a:rPr lang="en-US" sz="64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Arial"/>
                <a:cs typeface="Arial"/>
                <a:sym typeface="Arial"/>
              </a:rPr>
              <a:t>Project’s Challenges</a:t>
            </a:r>
            <a:endParaRPr sz="6400" b="0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22"/>
          <p:cNvSpPr txBox="1"/>
          <p:nvPr/>
        </p:nvSpPr>
        <p:spPr>
          <a:xfrm>
            <a:off x="1124262" y="1678898"/>
            <a:ext cx="15619751" cy="11449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 (גוף)"/>
                <a:ea typeface="Arial"/>
                <a:sym typeface="Arial"/>
              </a:rPr>
              <a:t>Testing Real-World </a:t>
            </a:r>
            <a:r>
              <a:rPr lang="en-US" sz="2800" b="0" i="0" u="none" strike="noStrike" cap="none" dirty="0" smtClean="0">
                <a:solidFill>
                  <a:srgbClr val="000000"/>
                </a:solidFill>
                <a:latin typeface="Arial (גוף)"/>
                <a:ea typeface="Arial"/>
                <a:sym typeface="Arial"/>
              </a:rPr>
              <a:t>Scenarios.</a:t>
            </a:r>
            <a:endParaRPr sz="2800" dirty="0">
              <a:latin typeface="Arial (גוף)"/>
            </a:endParaRPr>
          </a:p>
          <a:p>
            <a:pPr marL="285750" marR="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800" b="0" i="0" u="none" strike="noStrike" cap="none" dirty="0" smtClean="0">
                <a:solidFill>
                  <a:srgbClr val="000000"/>
                </a:solidFill>
                <a:latin typeface="Arial (גוף)"/>
                <a:ea typeface="Arial"/>
                <a:sym typeface="Arial"/>
              </a:rPr>
              <a:t>Integration.</a:t>
            </a:r>
            <a:endParaRPr sz="2800" dirty="0">
              <a:latin typeface="Arial (גוף)"/>
            </a:endParaRPr>
          </a:p>
          <a:p>
            <a:pPr marL="285750" marR="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 (גוף)"/>
                <a:ea typeface="Arial"/>
                <a:sym typeface="Arial"/>
              </a:rPr>
              <a:t>Data </a:t>
            </a:r>
            <a:r>
              <a:rPr lang="en-US" sz="2800" b="0" i="0" u="none" strike="noStrike" cap="none" dirty="0" smtClean="0">
                <a:solidFill>
                  <a:srgbClr val="000000"/>
                </a:solidFill>
                <a:latin typeface="Arial (גוף)"/>
                <a:ea typeface="Arial"/>
                <a:sym typeface="Arial"/>
              </a:rPr>
              <a:t>Transmission.</a:t>
            </a:r>
            <a:endParaRPr sz="2800" dirty="0">
              <a:latin typeface="Arial (גוף)"/>
            </a:endParaRPr>
          </a:p>
          <a:p>
            <a:pPr marL="285750" marR="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 (גוף)"/>
                <a:ea typeface="Arial"/>
                <a:sym typeface="Arial"/>
              </a:rPr>
              <a:t>Time </a:t>
            </a:r>
            <a:r>
              <a:rPr lang="en-US" sz="2800" b="0" i="0" u="none" strike="noStrike" cap="none" dirty="0" smtClean="0">
                <a:solidFill>
                  <a:srgbClr val="000000"/>
                </a:solidFill>
                <a:latin typeface="Arial (גוף)"/>
                <a:ea typeface="Arial"/>
                <a:sym typeface="Arial"/>
              </a:rPr>
              <a:t>Constraints.</a:t>
            </a:r>
            <a:endParaRPr sz="2800" dirty="0">
              <a:latin typeface="Arial (גוף)"/>
            </a:endParaRPr>
          </a:p>
          <a:p>
            <a:pPr marL="285750" marR="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800" b="0" i="0" u="none" strike="noStrike" cap="none" dirty="0" smtClean="0">
                <a:solidFill>
                  <a:srgbClr val="000000"/>
                </a:solidFill>
                <a:latin typeface="Arial (גוף)"/>
                <a:ea typeface="Arial"/>
                <a:sym typeface="Arial"/>
              </a:rPr>
              <a:t>Collaboration.</a:t>
            </a:r>
            <a:endParaRPr sz="2800" b="0" i="0" u="none" strike="noStrike" cap="none" dirty="0">
              <a:solidFill>
                <a:srgbClr val="000000"/>
              </a:solidFill>
              <a:latin typeface="Arial (גוף)"/>
              <a:ea typeface="Arial"/>
              <a:sym typeface="Arial"/>
            </a:endParaRPr>
          </a:p>
          <a:p>
            <a:pPr marL="285750" marR="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 (גוף)"/>
                <a:ea typeface="Arial"/>
                <a:sym typeface="Arial"/>
              </a:rPr>
              <a:t>User </a:t>
            </a:r>
            <a:r>
              <a:rPr lang="en-US" sz="2800" b="0" i="0" u="none" strike="noStrike" cap="none" dirty="0" smtClean="0">
                <a:solidFill>
                  <a:srgbClr val="000000"/>
                </a:solidFill>
                <a:latin typeface="Arial "/>
                <a:ea typeface="Arial"/>
                <a:sym typeface="Arial"/>
              </a:rPr>
              <a:t>Requirements.</a:t>
            </a:r>
            <a:endParaRPr sz="2800" b="0" i="0" u="none" strike="noStrike" cap="none" dirty="0">
              <a:solidFill>
                <a:srgbClr val="000000"/>
              </a:solidFill>
              <a:latin typeface="Arial "/>
              <a:ea typeface="Arial"/>
              <a:sym typeface="Arial"/>
            </a:endParaRPr>
          </a:p>
          <a:p>
            <a:pPr marL="285750" marR="0" lvl="0" indent="-13335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sym typeface="Arial"/>
            </a:endParaRPr>
          </a:p>
          <a:p>
            <a:pPr marL="285750" marR="0" lvl="0" indent="-13335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sym typeface="Arial"/>
            </a:endParaRPr>
          </a:p>
          <a:p>
            <a:pPr marL="285750" marR="0" lvl="0" indent="-13335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sym typeface="Arial"/>
            </a:endParaRPr>
          </a:p>
        </p:txBody>
      </p:sp>
      <p:pic>
        <p:nvPicPr>
          <p:cNvPr id="645" name="Google Shape;64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46368" y="2321745"/>
            <a:ext cx="9097645" cy="576342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16976" y="281623"/>
            <a:ext cx="1596326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16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"/>
          <p:cNvSpPr/>
          <p:nvPr/>
        </p:nvSpPr>
        <p:spPr>
          <a:xfrm>
            <a:off x="15539163" y="-602552"/>
            <a:ext cx="3599749" cy="344774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4107746" y="214082"/>
            <a:ext cx="9263041" cy="118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Barlow Black"/>
              <a:buNone/>
            </a:pPr>
            <a:r>
              <a:rPr lang="en-US" sz="6400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</a:rPr>
              <a:t>Metrics</a:t>
            </a:r>
            <a:endParaRPr sz="6400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</a:endParaRPr>
          </a:p>
        </p:txBody>
      </p:sp>
      <p:sp>
        <p:nvSpPr>
          <p:cNvPr id="90" name="Google Shape;90;p3"/>
          <p:cNvSpPr txBox="1"/>
          <p:nvPr/>
        </p:nvSpPr>
        <p:spPr>
          <a:xfrm>
            <a:off x="6465178" y="2845192"/>
            <a:ext cx="5357702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B1A"/>
              </a:buClr>
              <a:buSzPts val="1400"/>
              <a:buFont typeface="Barlow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1AE69C-3ADF-9AE1-8D57-9C5B27F5EE65}"/>
              </a:ext>
            </a:extLst>
          </p:cNvPr>
          <p:cNvSpPr txBox="1"/>
          <p:nvPr/>
        </p:nvSpPr>
        <p:spPr>
          <a:xfrm>
            <a:off x="1220772" y="2230317"/>
            <a:ext cx="12808747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endParaRPr lang="en-US" sz="28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9E204-F6B7-3BD3-A2AF-30F4729BDC76}"/>
              </a:ext>
            </a:extLst>
          </p:cNvPr>
          <p:cNvSpPr txBox="1"/>
          <p:nvPr/>
        </p:nvSpPr>
        <p:spPr>
          <a:xfrm>
            <a:off x="1220772" y="6125929"/>
            <a:ext cx="9910482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endParaRPr lang="en-US" sz="28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758775" y="0"/>
            <a:ext cx="28051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17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1044112" y="3439772"/>
            <a:ext cx="3097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e-IL" altLang="he-IL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1044112" y="7093932"/>
            <a:ext cx="3097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e-IL" altLang="he-IL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53" b="26722"/>
          <a:stretch/>
        </p:blipFill>
        <p:spPr>
          <a:xfrm>
            <a:off x="2578309" y="3256548"/>
            <a:ext cx="12268248" cy="3962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78310" y="2518265"/>
            <a:ext cx="3228932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rgbClr val="83FAC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Water </a:t>
            </a:r>
            <a:r>
              <a:rPr lang="en-US" sz="2800" b="1" dirty="0" smtClean="0">
                <a:solidFill>
                  <a:srgbClr val="83FAC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Savings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Reduce usage by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15L/month.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185026" y="1957418"/>
            <a:ext cx="3228932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rgbClr val="80E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Uptime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Maintain 99.9% system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availability.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232900" y="3342413"/>
            <a:ext cx="3228932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>
                <a:solidFill>
                  <a:srgbClr val="CFF9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Response </a:t>
            </a:r>
            <a:r>
              <a:rPr lang="en-US" sz="2800" b="1" dirty="0" smtClean="0">
                <a:solidFill>
                  <a:srgbClr val="CFF9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Process data in &lt;2 seconds for 95% of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tasks.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350710" y="7206828"/>
            <a:ext cx="4023016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 smtClean="0">
                <a:solidFill>
                  <a:srgbClr val="FFC1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Alerts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Deliver 98% real-time notifications within 5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seconds.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561547" y="6831092"/>
            <a:ext cx="3228932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Achieve 90% irrigation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precision.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80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23"/>
          <p:cNvSpPr/>
          <p:nvPr/>
        </p:nvSpPr>
        <p:spPr>
          <a:xfrm>
            <a:off x="1616652" y="1259193"/>
            <a:ext cx="15696988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800"/>
              <a:buFont typeface="Arial"/>
              <a:buNone/>
            </a:pPr>
            <a:r>
              <a:rPr lang="en-US" sz="4800" b="1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Barlow Black" panose="020B0604020202020204" charset="0"/>
                <a:ea typeface="Arial"/>
                <a:cs typeface="Arial"/>
                <a:sym typeface="Arial"/>
              </a:rPr>
              <a:t>"Listening is an act of love; thank you for lending your ears."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Barlow Black" panose="020B060402020202020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800"/>
              <a:buFont typeface="Arial"/>
              <a:buNone/>
            </a:pPr>
            <a:r>
              <a:rPr lang="en-US" sz="4800" b="1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Barlow Black" panose="020B0604020202020204" charset="0"/>
                <a:ea typeface="Arial"/>
                <a:cs typeface="Arial"/>
                <a:sym typeface="Arial"/>
              </a:rPr>
              <a:t> – Inspired by bell hooks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Barlow Black" panose="020B0604020202020204" charset="0"/>
            </a:endParaRPr>
          </a:p>
        </p:txBody>
      </p:sp>
      <p:pic>
        <p:nvPicPr>
          <p:cNvPr id="651" name="Google Shape;65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87711" y="4347005"/>
            <a:ext cx="97536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"/>
          <p:cNvSpPr/>
          <p:nvPr/>
        </p:nvSpPr>
        <p:spPr>
          <a:xfrm>
            <a:off x="47077" y="1716532"/>
            <a:ext cx="4362238" cy="4362237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5115299" y="1384468"/>
            <a:ext cx="4362238" cy="436223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2589975" y="4563145"/>
            <a:ext cx="4362237" cy="4362238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 txBox="1"/>
          <p:nvPr/>
        </p:nvSpPr>
        <p:spPr>
          <a:xfrm>
            <a:off x="834948" y="3292537"/>
            <a:ext cx="23349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Barlow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4" name="Google Shape;74;p2"/>
          <p:cNvSpPr txBox="1"/>
          <p:nvPr/>
        </p:nvSpPr>
        <p:spPr>
          <a:xfrm>
            <a:off x="609198" y="4067064"/>
            <a:ext cx="2786401" cy="34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Barlow"/>
              <a:buNone/>
            </a:pPr>
            <a:endParaRPr sz="2100" b="0" i="0" u="none" strike="noStrike" cap="none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6" name="Google Shape;76;p2"/>
          <p:cNvSpPr txBox="1"/>
          <p:nvPr/>
        </p:nvSpPr>
        <p:spPr>
          <a:xfrm>
            <a:off x="6248218" y="3292537"/>
            <a:ext cx="209640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Barlow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9" name="Google Shape;79;p2"/>
          <p:cNvSpPr txBox="1"/>
          <p:nvPr/>
        </p:nvSpPr>
        <p:spPr>
          <a:xfrm>
            <a:off x="3979920" y="7241600"/>
            <a:ext cx="204360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Barlow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1" name="Google Shape;81;p2"/>
          <p:cNvSpPr txBox="1"/>
          <p:nvPr/>
        </p:nvSpPr>
        <p:spPr>
          <a:xfrm>
            <a:off x="6003855" y="73862"/>
            <a:ext cx="5358689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Barlow"/>
              <a:buNone/>
            </a:pPr>
            <a:r>
              <a:rPr lang="en-US" sz="6400" b="1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Barlow"/>
                <a:cs typeface="Barlow"/>
                <a:sym typeface="Barlow"/>
              </a:rPr>
              <a:t>Motivation</a:t>
            </a:r>
            <a:endParaRPr sz="6400" b="1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Barlow"/>
              <a:cs typeface="Barlow"/>
              <a:sym typeface="Barlow"/>
            </a:endParaRPr>
          </a:p>
        </p:txBody>
      </p:sp>
      <p:pic>
        <p:nvPicPr>
          <p:cNvPr id="101" name="Google Shape;101;p4"/>
          <p:cNvPicPr preferRelativeResize="0"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11618288" y="2614863"/>
            <a:ext cx="6232773" cy="5026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6B590A-5FA6-7A97-79CF-6931ED1C0C2A}"/>
              </a:ext>
            </a:extLst>
          </p:cNvPr>
          <p:cNvSpPr txBox="1"/>
          <p:nvPr/>
        </p:nvSpPr>
        <p:spPr>
          <a:xfrm>
            <a:off x="11899881" y="1716532"/>
            <a:ext cx="6388119" cy="1255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 sz="2800" i="0" u="none" strike="noStrike" cap="none" dirty="0">
                <a:solidFill>
                  <a:schemeClr val="tx1"/>
                </a:solidFill>
                <a:latin typeface="Arial (גוף)"/>
                <a:ea typeface="Arial"/>
                <a:cs typeface="Arial"/>
                <a:sym typeface="Arial"/>
              </a:rPr>
              <a:t>In </a:t>
            </a:r>
            <a:r>
              <a:rPr lang="en-US" sz="2800" dirty="0">
                <a:latin typeface="Arial (גוף)"/>
                <a:ea typeface="Arial"/>
                <a:cs typeface="Arial"/>
                <a:sym typeface="Arial"/>
              </a:rPr>
              <a:t>Israel:</a:t>
            </a:r>
          </a:p>
          <a:p>
            <a:pPr marL="0" marR="0" lvl="0" indent="0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 sz="2800" i="0" u="none" strike="noStrike" cap="none" dirty="0">
                <a:solidFill>
                  <a:schemeClr val="tx1"/>
                </a:solidFill>
                <a:latin typeface="Arial (גוף)"/>
                <a:ea typeface="Arial"/>
                <a:cs typeface="Arial"/>
                <a:sym typeface="Arial"/>
              </a:rPr>
              <a:t>Consumption is close to production</a:t>
            </a:r>
          </a:p>
          <a:p>
            <a:pPr marL="0" marR="0" lvl="0" indent="0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endParaRPr lang="en-US" sz="2800" i="0" u="none" strike="noStrike" cap="none" dirty="0">
              <a:solidFill>
                <a:schemeClr val="tx1"/>
              </a:solidFill>
              <a:latin typeface="Arial (גוף)"/>
              <a:ea typeface="Arial"/>
              <a:cs typeface="Arial"/>
              <a:sym typeface="Arial"/>
            </a:endParaRPr>
          </a:p>
        </p:txBody>
      </p:sp>
      <p:sp>
        <p:nvSpPr>
          <p:cNvPr id="3" name="מלבן 2"/>
          <p:cNvSpPr/>
          <p:nvPr/>
        </p:nvSpPr>
        <p:spPr>
          <a:xfrm>
            <a:off x="11077919" y="7649098"/>
            <a:ext cx="719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4"/>
              </a:rPr>
              <a:t>https://www.preprints.org/manuscript/202407.0018/v1</a:t>
            </a:r>
            <a:endParaRPr lang="he-IL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-504508" y="98484"/>
            <a:ext cx="2406301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8" name="תמונה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0" t="19494" r="21295" b="9240"/>
          <a:stretch/>
        </p:blipFill>
        <p:spPr>
          <a:xfrm>
            <a:off x="2170310" y="1849712"/>
            <a:ext cx="6705600" cy="5791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4265" y="4364998"/>
            <a:ext cx="2134649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 smtClean="0"/>
              <a:t>Water Management</a:t>
            </a:r>
            <a:endParaRPr lang="he-IL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9031705" y="2133600"/>
            <a:ext cx="1984956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Water efficiency.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092963" y="3544580"/>
            <a:ext cx="211857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Enhancing Agricultural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Productivity.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879985" y="5243066"/>
            <a:ext cx="2738303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Addressing Water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Scarcity.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92963" y="6510665"/>
            <a:ext cx="1984956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Climate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Impact.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61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701" y="1597360"/>
            <a:ext cx="2191056" cy="2381582"/>
          </a:xfrm>
          <a:prstGeom prst="rect">
            <a:avLst/>
          </a:prstGeom>
        </p:spPr>
      </p:pic>
      <p:sp>
        <p:nvSpPr>
          <p:cNvPr id="12" name="Google Shape;89;p3"/>
          <p:cNvSpPr txBox="1"/>
          <p:nvPr/>
        </p:nvSpPr>
        <p:spPr>
          <a:xfrm>
            <a:off x="4227667" y="483905"/>
            <a:ext cx="9263041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Barlow Black"/>
              <a:buNone/>
            </a:pPr>
            <a:r>
              <a:rPr lang="en-US" sz="6400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cs typeface="Aharoni" panose="02010803020104030203" pitchFamily="2" charset="-79"/>
              </a:rPr>
              <a:t>Main Characters</a:t>
            </a:r>
            <a:endParaRPr sz="6400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cs typeface="Aharoni" panose="02010803020104030203" pitchFamily="2" charset="-79"/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45454" y="2256095"/>
            <a:ext cx="1819529" cy="28102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9410" y="4122295"/>
            <a:ext cx="359763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endParaRPr lang="he-IL" dirty="0"/>
          </a:p>
        </p:txBody>
      </p:sp>
      <p:sp>
        <p:nvSpPr>
          <p:cNvPr id="13" name="מלבן 12"/>
          <p:cNvSpPr/>
          <p:nvPr/>
        </p:nvSpPr>
        <p:spPr>
          <a:xfrm>
            <a:off x="369866" y="4081266"/>
            <a:ext cx="5057082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 (גוף)"/>
              </a:rPr>
              <a:t>Farm Manager</a:t>
            </a:r>
            <a:r>
              <a:rPr lang="en-US" sz="2800" dirty="0">
                <a:latin typeface="Arial (גוף)"/>
              </a:rPr>
              <a:t>: Keren manages the farm in </a:t>
            </a:r>
            <a:r>
              <a:rPr lang="en-US" sz="2800" dirty="0" err="1">
                <a:latin typeface="Arial (גוף)"/>
              </a:rPr>
              <a:t>Karmie’l</a:t>
            </a:r>
            <a:r>
              <a:rPr lang="en-US" sz="2800" dirty="0">
                <a:latin typeface="Arial (גוף)"/>
              </a:rPr>
              <a:t> where our project is planned to be deployed.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 (גוף)"/>
              </a:rPr>
              <a:t>System Issues</a:t>
            </a:r>
            <a:r>
              <a:rPr lang="en-US" sz="2800" dirty="0">
                <a:latin typeface="Arial (גוף)"/>
              </a:rPr>
              <a:t>: The irrigation system lacks real-time alerts and weather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 (גוף)"/>
              </a:rPr>
              <a:t>Irrigation Challenges</a:t>
            </a:r>
            <a:r>
              <a:rPr lang="en-US" sz="2800" dirty="0">
                <a:latin typeface="Arial (גוף)"/>
              </a:rPr>
              <a:t>: No guidance on irrigation timing or parameter tracking.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 (גוף)"/>
              </a:rPr>
              <a:t>Alert Limitations</a:t>
            </a:r>
            <a:r>
              <a:rPr lang="en-US" sz="2800" dirty="0">
                <a:latin typeface="Arial (גוף)"/>
              </a:rPr>
              <a:t>: Alerts are online-only; she wants WhatsApp notifications.</a:t>
            </a:r>
            <a:endParaRPr lang="he-IL" sz="2800" dirty="0">
              <a:latin typeface="Arial (גוף)"/>
            </a:endParaRPr>
          </a:p>
        </p:txBody>
      </p:sp>
      <p:sp>
        <p:nvSpPr>
          <p:cNvPr id="16" name="מלבן 15"/>
          <p:cNvSpPr/>
          <p:nvPr/>
        </p:nvSpPr>
        <p:spPr>
          <a:xfrm>
            <a:off x="12652542" y="5171702"/>
            <a:ext cx="479729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 (גוף)"/>
              </a:rPr>
              <a:t>Uzi's Role</a:t>
            </a:r>
            <a:r>
              <a:rPr lang="en-US" sz="2800" dirty="0">
                <a:latin typeface="Arial (גוף)"/>
              </a:rPr>
              <a:t>: Uzi, a mechanical engineering lecturer, bridges our team with the mechanical side.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 (גוף)"/>
              </a:rPr>
              <a:t>Key Support</a:t>
            </a:r>
            <a:r>
              <a:rPr lang="en-US" sz="2800" dirty="0">
                <a:latin typeface="Arial (גוף)"/>
              </a:rPr>
              <a:t>: He supervises students delivering the robot for our project.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 (גוף)"/>
              </a:rPr>
              <a:t>Middleman</a:t>
            </a:r>
            <a:r>
              <a:rPr lang="en-US" sz="2800" dirty="0">
                <a:latin typeface="Arial (גוף)"/>
              </a:rPr>
              <a:t>: Acts as the connection between our project and the mechanical team.</a:t>
            </a:r>
            <a:endParaRPr lang="he-IL" sz="2800" dirty="0">
              <a:latin typeface="Arial (גוף)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9721" y="869232"/>
            <a:ext cx="5606321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/>
              <a:t>Keren Bensamhon Meshrki</a:t>
            </a:r>
            <a:endParaRPr lang="he-IL" sz="32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4233159" y="1552192"/>
            <a:ext cx="2341913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/>
              <a:t>Uzi Rosen</a:t>
            </a:r>
            <a:endParaRPr lang="he-IL" sz="3200" b="1" dirty="0"/>
          </a:p>
        </p:txBody>
      </p:sp>
      <p:pic>
        <p:nvPicPr>
          <p:cNvPr id="19" name="תמונה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3895" y="5665101"/>
            <a:ext cx="7122694" cy="4276183"/>
          </a:xfrm>
          <a:prstGeom prst="rect">
            <a:avLst/>
          </a:prstGeom>
        </p:spPr>
      </p:pic>
      <p:pic>
        <p:nvPicPr>
          <p:cNvPr id="2052" name="Picture 4" descr="https://lh7-rt.googleusercontent.com/docsz/AD_4nXeRvr6yLCufg6uMYX_GXDkRNbiolv6fc7tAFzG7z-B5RhY9wvBx6MkeWpr7XPtt9Tjdu1WMeLvcDqSrT4AcJv1MLXrvwJlxYXqfVRWDOW6rsWcy8BQ2TV2bKJzkjPVZAgSCneVigw?key=ADOH794scxEMSfmGBFBC_Som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6042" y="1702700"/>
            <a:ext cx="5911837" cy="396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-758775" y="-70093"/>
            <a:ext cx="28051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77990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"/>
          <p:cNvSpPr/>
          <p:nvPr/>
        </p:nvSpPr>
        <p:spPr>
          <a:xfrm>
            <a:off x="14688251" y="116597"/>
            <a:ext cx="3599749" cy="344774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4107746" y="214082"/>
            <a:ext cx="9263041" cy="118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Barlow Black"/>
              <a:buNone/>
            </a:pPr>
            <a:r>
              <a:rPr lang="en-US" sz="6400" b="1" dirty="0">
                <a:solidFill>
                  <a:schemeClr val="accent2">
                    <a:lumMod val="75000"/>
                  </a:schemeClr>
                </a:solidFill>
                <a:latin typeface="Barlow Black"/>
                <a:sym typeface="Barlow Black"/>
              </a:rPr>
              <a:t>Challenge and objectives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0" name="Google Shape;90;p3"/>
          <p:cNvSpPr txBox="1"/>
          <p:nvPr/>
        </p:nvSpPr>
        <p:spPr>
          <a:xfrm>
            <a:off x="6465178" y="2845192"/>
            <a:ext cx="5357702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B1A"/>
              </a:buClr>
              <a:buSzPts val="1400"/>
              <a:buFont typeface="Barlow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1AE69C-3ADF-9AE1-8D57-9C5B27F5EE65}"/>
              </a:ext>
            </a:extLst>
          </p:cNvPr>
          <p:cNvSpPr txBox="1"/>
          <p:nvPr/>
        </p:nvSpPr>
        <p:spPr>
          <a:xfrm>
            <a:off x="1220772" y="2230317"/>
            <a:ext cx="12808747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Challenge</a:t>
            </a:r>
            <a:r>
              <a:rPr lang="en-US" sz="2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9E204-F6B7-3BD3-A2AF-30F4729BDC76}"/>
              </a:ext>
            </a:extLst>
          </p:cNvPr>
          <p:cNvSpPr txBox="1"/>
          <p:nvPr/>
        </p:nvSpPr>
        <p:spPr>
          <a:xfrm>
            <a:off x="1220772" y="6125929"/>
            <a:ext cx="9910482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tx1"/>
                </a:solidFill>
                <a:latin typeface="Arial (גוף)"/>
                <a:ea typeface="Arial"/>
                <a:cs typeface="Arial"/>
                <a:sym typeface="Arial"/>
              </a:rPr>
              <a:t>Objectives</a:t>
            </a:r>
            <a:r>
              <a:rPr lang="en-US" sz="2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758775" y="0"/>
            <a:ext cx="28051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3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1044112" y="3008885"/>
            <a:ext cx="14646445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Water</a:t>
            </a:r>
            <a:r>
              <a:rPr kumimoji="0" lang="he-IL" altLang="he-IL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Shortage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Limited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water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resources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threaten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agricultural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sustainability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Inefficient</a:t>
            </a:r>
            <a:r>
              <a:rPr kumimoji="0" lang="he-IL" altLang="he-IL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Irrigation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Wasteful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water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lowers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crop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yields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harms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environment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Climate</a:t>
            </a:r>
            <a:r>
              <a:rPr kumimoji="0" lang="he-IL" altLang="he-IL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Poor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water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management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worsens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effects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climate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change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1044112" y="6663045"/>
            <a:ext cx="16075811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 </a:t>
            </a: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Irrigation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system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that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optimizes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water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usage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Technology</a:t>
            </a:r>
            <a:r>
              <a:rPr kumimoji="0" lang="he-IL" altLang="he-IL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Integration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Utilize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sensor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data,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computing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weather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forecasting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Sustainable</a:t>
            </a:r>
            <a:r>
              <a:rPr kumimoji="0" lang="he-IL" altLang="he-IL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Farming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productivity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while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conserving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water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e-IL" altLang="he-IL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resources</a:t>
            </a:r>
            <a:r>
              <a:rPr kumimoji="0" lang="he-IL" altLang="he-IL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81;p2"/>
          <p:cNvSpPr txBox="1"/>
          <p:nvPr/>
        </p:nvSpPr>
        <p:spPr>
          <a:xfrm>
            <a:off x="6003855" y="73862"/>
            <a:ext cx="5358689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Barlow"/>
              <a:buNone/>
            </a:pPr>
            <a:r>
              <a:rPr lang="en-US" sz="6400" b="1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Barlow"/>
                <a:cs typeface="Barlow"/>
                <a:sym typeface="Barlow"/>
              </a:rPr>
              <a:t>Requirements</a:t>
            </a:r>
            <a:endParaRPr sz="6400" b="1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Barlow"/>
              <a:cs typeface="Barlow"/>
              <a:sym typeface="Barlow"/>
            </a:endParaRPr>
          </a:p>
        </p:txBody>
      </p:sp>
      <p:graphicFrame>
        <p:nvGraphicFramePr>
          <p:cNvPr id="9" name="טבלה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837945"/>
              </p:ext>
            </p:extLst>
          </p:nvPr>
        </p:nvGraphicFramePr>
        <p:xfrm>
          <a:off x="508860" y="3243419"/>
          <a:ext cx="7568340" cy="5821680"/>
        </p:xfrm>
        <a:graphic>
          <a:graphicData uri="http://schemas.openxmlformats.org/drawingml/2006/table">
            <a:tbl>
              <a:tblPr rtl="1" firstRow="1" bandRow="1">
                <a:tableStyleId>{9D7B26C5-4107-4FEC-AEDC-1716B250A1EF}</a:tableStyleId>
              </a:tblPr>
              <a:tblGrid>
                <a:gridCol w="3784170">
                  <a:extLst>
                    <a:ext uri="{9D8B030D-6E8A-4147-A177-3AD203B41FA5}">
                      <a16:colId xmlns:a16="http://schemas.microsoft.com/office/drawing/2014/main" val="995528308"/>
                    </a:ext>
                  </a:extLst>
                </a:gridCol>
                <a:gridCol w="3784170">
                  <a:extLst>
                    <a:ext uri="{9D8B030D-6E8A-4147-A177-3AD203B41FA5}">
                      <a16:colId xmlns:a16="http://schemas.microsoft.com/office/drawing/2014/main" val="17406645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1"/>
                      <a:r>
                        <a:rPr lang="en-US" sz="2800" b="0" dirty="0">
                          <a:latin typeface="Arial (גוף)"/>
                        </a:rPr>
                        <a:t> The</a:t>
                      </a:r>
                      <a:r>
                        <a:rPr lang="en-US" sz="2800" b="0" baseline="0" dirty="0">
                          <a:latin typeface="Arial (גוף)"/>
                        </a:rPr>
                        <a:t> System should allow u</a:t>
                      </a:r>
                      <a:r>
                        <a:rPr lang="en-US" sz="2800" b="0" dirty="0">
                          <a:latin typeface="Arial (גוף)"/>
                        </a:rPr>
                        <a:t>sers to start/stop irrigation via the web interface.</a:t>
                      </a:r>
                      <a:endParaRPr lang="he-IL" sz="2800" b="0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b="1" dirty="0">
                          <a:latin typeface="Arial (גוף)"/>
                        </a:rPr>
                        <a:t>Manual Irrigation Control</a:t>
                      </a:r>
                      <a:endParaRPr lang="he-IL" sz="2800" b="1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812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1"/>
                      <a:r>
                        <a:rPr lang="en-US" sz="2800" b="0" dirty="0">
                          <a:latin typeface="Arial (גוף)"/>
                        </a:rPr>
                        <a:t>The System should allow users to predict irrigation needs using forecast data.</a:t>
                      </a:r>
                      <a:endParaRPr lang="he-IL" sz="2800" b="0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b="1" dirty="0">
                          <a:latin typeface="Arial (גוף)"/>
                        </a:rPr>
                        <a:t>Weather Forecast Integration </a:t>
                      </a:r>
                      <a:endParaRPr lang="he-IL" sz="2800" b="1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722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1"/>
                      <a:r>
                        <a:rPr lang="en-US" sz="2800" b="0" dirty="0">
                          <a:latin typeface="Arial (גוף)"/>
                        </a:rPr>
                        <a:t>The System</a:t>
                      </a:r>
                      <a:r>
                        <a:rPr lang="en-US" sz="2800" b="0" baseline="0" dirty="0">
                          <a:latin typeface="Arial (גוף)"/>
                        </a:rPr>
                        <a:t> should allow users to a</a:t>
                      </a:r>
                      <a:r>
                        <a:rPr lang="en-US" sz="2800" b="0" dirty="0">
                          <a:latin typeface="Arial (גוף)"/>
                        </a:rPr>
                        <a:t>dapt irrigation based on weather, soil, and plant needs.</a:t>
                      </a:r>
                      <a:endParaRPr lang="he-IL" sz="2800" b="0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b="1" dirty="0">
                          <a:latin typeface="Arial (גוף)"/>
                        </a:rPr>
                        <a:t>Dynamic Irrigation Adjustment</a:t>
                      </a:r>
                      <a:endParaRPr lang="he-IL" sz="2800" b="1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831914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701870" y="2367356"/>
            <a:ext cx="440152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 Requirements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1" name="טבלה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6168621"/>
              </p:ext>
            </p:extLst>
          </p:nvPr>
        </p:nvGraphicFramePr>
        <p:xfrm>
          <a:off x="8962168" y="3233972"/>
          <a:ext cx="7568340" cy="5821680"/>
        </p:xfrm>
        <a:graphic>
          <a:graphicData uri="http://schemas.openxmlformats.org/drawingml/2006/table">
            <a:tbl>
              <a:tblPr rtl="1" firstRow="1" bandRow="1">
                <a:tableStyleId>{9D7B26C5-4107-4FEC-AEDC-1716B250A1EF}</a:tableStyleId>
              </a:tblPr>
              <a:tblGrid>
                <a:gridCol w="3784170">
                  <a:extLst>
                    <a:ext uri="{9D8B030D-6E8A-4147-A177-3AD203B41FA5}">
                      <a16:colId xmlns:a16="http://schemas.microsoft.com/office/drawing/2014/main" val="995528308"/>
                    </a:ext>
                  </a:extLst>
                </a:gridCol>
                <a:gridCol w="3784170">
                  <a:extLst>
                    <a:ext uri="{9D8B030D-6E8A-4147-A177-3AD203B41FA5}">
                      <a16:colId xmlns:a16="http://schemas.microsoft.com/office/drawing/2014/main" val="1740664587"/>
                    </a:ext>
                  </a:extLst>
                </a:gridCol>
              </a:tblGrid>
              <a:tr h="1523613">
                <a:tc>
                  <a:txBody>
                    <a:bodyPr/>
                    <a:lstStyle/>
                    <a:p>
                      <a:pPr algn="l" rtl="1"/>
                      <a:r>
                        <a:rPr lang="en-US" sz="2800" b="0" dirty="0">
                          <a:latin typeface="Arial (גוף)"/>
                        </a:rPr>
                        <a:t>The System should support enough sensors and be expandable to larger farm areas.</a:t>
                      </a:r>
                      <a:endParaRPr lang="he-IL" sz="2800" b="0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>
                          <a:latin typeface="Arial (גוף)"/>
                        </a:rPr>
                        <a:t>Scalability</a:t>
                      </a:r>
                      <a:endParaRPr lang="he-IL" sz="2800" b="0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812729"/>
                  </a:ext>
                </a:extLst>
              </a:tr>
              <a:tr h="1523613"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>
                          <a:latin typeface="Arial (גוף)"/>
                        </a:rPr>
                        <a:t>The</a:t>
                      </a:r>
                      <a:r>
                        <a:rPr lang="en-US" sz="2800" baseline="0" dirty="0">
                          <a:latin typeface="Arial (גוף)"/>
                        </a:rPr>
                        <a:t> System should e</a:t>
                      </a:r>
                      <a:r>
                        <a:rPr lang="en-US" sz="2800" dirty="0">
                          <a:latin typeface="Arial (גוף)"/>
                        </a:rPr>
                        <a:t>nsure 99.9% uptime for data transmission and control.</a:t>
                      </a:r>
                      <a:endParaRPr lang="he-IL" sz="2800" b="0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b="1" dirty="0">
                          <a:latin typeface="Arial (גוף)"/>
                        </a:rPr>
                        <a:t>Availability</a:t>
                      </a:r>
                      <a:endParaRPr lang="he-IL" sz="2800" b="1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722780"/>
                  </a:ext>
                </a:extLst>
              </a:tr>
              <a:tr h="1235688"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>
                          <a:latin typeface="Arial (גוף)"/>
                        </a:rPr>
                        <a:t>The System</a:t>
                      </a:r>
                      <a:r>
                        <a:rPr lang="en-US" sz="2800" baseline="0" dirty="0">
                          <a:latin typeface="Arial (גוף)"/>
                        </a:rPr>
                        <a:t> should p</a:t>
                      </a:r>
                      <a:r>
                        <a:rPr lang="en-US" sz="2800" dirty="0">
                          <a:latin typeface="Arial (גוף)"/>
                        </a:rPr>
                        <a:t>rovide real-time updates with &lt;2s response time.</a:t>
                      </a:r>
                      <a:endParaRPr lang="he-IL" sz="2800" b="0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b="1" dirty="0">
                          <a:latin typeface="Arial (גוף)"/>
                        </a:rPr>
                        <a:t>Performance</a:t>
                      </a:r>
                      <a:endParaRPr lang="he-IL" sz="2800" b="1" dirty="0">
                        <a:solidFill>
                          <a:schemeClr val="tx1"/>
                        </a:solidFill>
                        <a:latin typeface="Arial (גוף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831914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1362544" y="2367356"/>
            <a:ext cx="440152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NFR Requirements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-758775" y="0"/>
            <a:ext cx="28051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8702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"/>
          <p:cNvSpPr txBox="1"/>
          <p:nvPr/>
        </p:nvSpPr>
        <p:spPr>
          <a:xfrm>
            <a:off x="4107746" y="214082"/>
            <a:ext cx="9263041" cy="118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Barlow Black"/>
              <a:buNone/>
            </a:pPr>
            <a:r>
              <a:rPr lang="en-US" sz="6400" b="1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Barlow Black"/>
                <a:cs typeface="Barlow Black"/>
                <a:sym typeface="Barlow Black"/>
              </a:rPr>
              <a:t>Proposed Solution</a:t>
            </a:r>
            <a:endParaRPr sz="6400" b="1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Barlow Black"/>
              <a:cs typeface="Barlow Black"/>
              <a:sym typeface="Barlow Black"/>
            </a:endParaRPr>
          </a:p>
        </p:txBody>
      </p:sp>
      <p:sp>
        <p:nvSpPr>
          <p:cNvPr id="109" name="Google Shape;109;p5"/>
          <p:cNvSpPr txBox="1"/>
          <p:nvPr/>
        </p:nvSpPr>
        <p:spPr>
          <a:xfrm>
            <a:off x="6465178" y="2845192"/>
            <a:ext cx="5357702" cy="406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B1A"/>
              </a:buClr>
              <a:buSzPts val="1400"/>
              <a:buFont typeface="Barlow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5"/>
          <p:cNvSpPr/>
          <p:nvPr/>
        </p:nvSpPr>
        <p:spPr>
          <a:xfrm>
            <a:off x="0" y="1472235"/>
            <a:ext cx="15904564" cy="672738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0"/>
                </a:moveTo>
                <a:close/>
                <a:lnTo>
                  <a:pt x="-10000" y="120000"/>
                </a:lnTo>
              </a:path>
              <a:path w="120000" h="120000" fill="none" extrusionOk="0">
                <a:moveTo>
                  <a:pt x="-10000" y="22500"/>
                </a:moveTo>
                <a:lnTo>
                  <a:pt x="-46000" y="135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 txBox="1"/>
          <p:nvPr/>
        </p:nvSpPr>
        <p:spPr>
          <a:xfrm>
            <a:off x="3627620" y="1271882"/>
            <a:ext cx="12276944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Our solution integrates advanced technologies to optimize irrigation processes and conserve water</a:t>
            </a:r>
            <a:endParaRPr sz="2800" b="0" i="0" u="none" strike="noStrike" cap="none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1162373" y="215099"/>
            <a:ext cx="381258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5" t="15066" r="27239"/>
          <a:stretch/>
        </p:blipFill>
        <p:spPr>
          <a:xfrm>
            <a:off x="6191849" y="2322800"/>
            <a:ext cx="4924926" cy="61402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277600" y="3048392"/>
            <a:ext cx="4626964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Alerts and Controls</a:t>
            </a:r>
          </a:p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Generates alerts  and offers options for irrigation management.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550928" y="6277184"/>
            <a:ext cx="5245155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Real-Time Data </a:t>
            </a:r>
            <a:r>
              <a:rPr lang="en-US" sz="28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Sensors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monitor environmental conditions continuously for accurate data.</a:t>
            </a:r>
            <a:endParaRPr lang="en-US" sz="280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51284" y="6136498"/>
            <a:ext cx="5213894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Predictive 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Irrigation</a:t>
            </a:r>
          </a:p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Uses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weather forecasts to optimize water usage efficiently.</a:t>
            </a:r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38214" y="2845192"/>
            <a:ext cx="4626964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 and </a:t>
            </a:r>
            <a:r>
              <a:rPr lang="en-US" sz="28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Storage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Data is securely stored analyzed for insights and improvements.</a:t>
            </a:r>
            <a:endParaRPr lang="en-US" sz="2800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781862" y="329784"/>
            <a:ext cx="8724276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400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</a:rPr>
              <a:t>Project </a:t>
            </a:r>
            <a:r>
              <a:rPr lang="en-US" sz="6400" dirty="0" smtClean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</a:rPr>
              <a:t>Workflow</a:t>
            </a:r>
            <a:endParaRPr lang="he-IL" sz="6400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6976" y="281623"/>
            <a:ext cx="1596326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6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58" b="46370"/>
          <a:stretch/>
        </p:blipFill>
        <p:spPr>
          <a:xfrm>
            <a:off x="3160765" y="1407002"/>
            <a:ext cx="11966470" cy="36999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50576" y="5112435"/>
            <a:ext cx="2606842" cy="31085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Define project goals, requirements, and timelines for clear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roadmap.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13538" y="5106912"/>
            <a:ext cx="2473788" cy="440120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>
                <a:solidFill>
                  <a:srgbClr val="3CC58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Consultation</a:t>
            </a: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Engage with farm owner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Keren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to understand irrigation needs, plant requirements, and system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functionalities.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020380" y="5167456"/>
            <a:ext cx="2621473" cy="35394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>
                <a:solidFill>
                  <a:srgbClr val="1EABD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Develop system architecture, user interfaces, and workflows for project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needs.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663551" y="5322355"/>
            <a:ext cx="2919192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 smtClean="0">
                <a:solidFill>
                  <a:srgbClr val="92BD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Pre-Delivery</a:t>
            </a: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Test and validate system functionality before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deployment.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81;p2"/>
          <p:cNvSpPr txBox="1"/>
          <p:nvPr/>
        </p:nvSpPr>
        <p:spPr>
          <a:xfrm>
            <a:off x="6003855" y="73862"/>
            <a:ext cx="5358689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Barlow"/>
              <a:buNone/>
            </a:pPr>
            <a:r>
              <a:rPr lang="en-US" sz="6400" b="1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Barlow"/>
                <a:cs typeface="Barlow"/>
                <a:sym typeface="Barlow"/>
              </a:rPr>
              <a:t>Collaboration</a:t>
            </a:r>
            <a:endParaRPr sz="6400" b="1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Barlow"/>
              <a:cs typeface="Barlow"/>
              <a:sym typeface="Barlow"/>
            </a:endParaRPr>
          </a:p>
        </p:txBody>
      </p:sp>
      <p:pic>
        <p:nvPicPr>
          <p:cNvPr id="3074" name="Picture 2" descr="https://lh7-rt.googleusercontent.com/docsz/AD_4nXcZ0tCt_0fqMzTY39In25SdzxuJz6YkeTdwB-dwWIS6OmX-I6z7r5wG7nIAsw7I3oWC6v_atuMgsTZlWzXkYarHjc3pia18B4NzBRKFxYFtMENlJrDVy1ny45FG90aLODhq4RX7eg?key=ADOH794scxEMSfmGBFBC_S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06480"/>
            <a:ext cx="5248275" cy="3676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lh7-rt.googleusercontent.com/docsz/AD_4nXcSSR4WYqyMuckBYYFjJKnTKyuevcTHqVI-ySzd8O8B2Cz8NjF6WZ7zrmSIuelmHp-51scGyRa-9GDcVqXnEWITwxS4xEMcuPYWvb54DGNRocZHkiZ_AMyCzsmaf2-Fb0zP2wCf5g?key=ADOH794scxEMSfmGBFBC_So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275" y="1800621"/>
            <a:ext cx="5962650" cy="4476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תמונה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0925" y="3539480"/>
            <a:ext cx="6557156" cy="471065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-758775" y="0"/>
            <a:ext cx="280519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7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118124" y="553998"/>
            <a:ext cx="5649957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 (גוף)"/>
              </a:rPr>
              <a:t>Overall look with the whole mechanical team about the final updated version of the robot, ensuring its </a:t>
            </a:r>
            <a:r>
              <a:rPr lang="en-US" sz="2800" dirty="0" smtClean="0">
                <a:latin typeface="Arial (גוף)"/>
              </a:rPr>
              <a:t>functioning </a:t>
            </a:r>
            <a:r>
              <a:rPr lang="en-US" sz="2800" dirty="0">
                <a:latin typeface="Arial (גוף)"/>
              </a:rPr>
              <a:t>as </a:t>
            </a:r>
            <a:r>
              <a:rPr lang="en-US" sz="2800" dirty="0" smtClean="0">
                <a:latin typeface="Arial (גוף)"/>
              </a:rPr>
              <a:t>planned, </a:t>
            </a:r>
            <a:r>
              <a:rPr lang="en-US" sz="2800" dirty="0">
                <a:latin typeface="Arial (גוף)"/>
              </a:rPr>
              <a:t>combining the handle with the driving robot.</a:t>
            </a:r>
            <a:endParaRPr lang="he-IL" sz="2800" dirty="0">
              <a:latin typeface="Arial (גוף)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03855" y="6680479"/>
            <a:ext cx="4639161" cy="224676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 (גוף)"/>
              </a:rPr>
              <a:t>Meeting with Omar, our friend from the mechanical team explaining each part of the robot and its </a:t>
            </a:r>
            <a:r>
              <a:rPr lang="en-US" sz="2800" dirty="0" smtClean="0">
                <a:latin typeface="Arial (גוף)"/>
              </a:rPr>
              <a:t>functionality.</a:t>
            </a:r>
            <a:endParaRPr lang="he-IL" sz="2800" dirty="0">
              <a:latin typeface="Arial (גוף)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13036" y="5262379"/>
            <a:ext cx="3612629" cy="224676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latin typeface="Arial (גוף)"/>
              </a:rPr>
              <a:t>Understanding Keren and Uzi’s POV and setting a clear path of our system </a:t>
            </a:r>
            <a:r>
              <a:rPr lang="en-US" sz="2800" dirty="0" smtClean="0">
                <a:latin typeface="Arial (גוף)"/>
              </a:rPr>
              <a:t>functionalities.</a:t>
            </a:r>
            <a:endParaRPr lang="he-IL" sz="2800" dirty="0">
              <a:latin typeface="Arial (גוף)"/>
            </a:endParaRPr>
          </a:p>
        </p:txBody>
      </p:sp>
    </p:spTree>
    <p:extLst>
      <p:ext uri="{BB962C8B-B14F-4D97-AF65-F5344CB8AC3E}">
        <p14:creationId xmlns:p14="http://schemas.microsoft.com/office/powerpoint/2010/main" val="119099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"/>
          <p:cNvSpPr txBox="1"/>
          <p:nvPr/>
        </p:nvSpPr>
        <p:spPr>
          <a:xfrm>
            <a:off x="834948" y="3292537"/>
            <a:ext cx="23349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Barlow"/>
              <a:buNone/>
            </a:pPr>
            <a:endParaRPr sz="3600" b="1" i="0" u="none" strike="noStrike" cap="non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1" name="Google Shape;141;p6"/>
          <p:cNvSpPr txBox="1"/>
          <p:nvPr/>
        </p:nvSpPr>
        <p:spPr>
          <a:xfrm>
            <a:off x="609198" y="4067064"/>
            <a:ext cx="2786401" cy="34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Barlow"/>
              <a:buNone/>
            </a:pPr>
            <a:endParaRPr sz="2100" b="0" i="0" u="none" strike="noStrike" cap="non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3" name="Google Shape;143;p6"/>
          <p:cNvSpPr txBox="1"/>
          <p:nvPr/>
        </p:nvSpPr>
        <p:spPr>
          <a:xfrm>
            <a:off x="6248218" y="3292537"/>
            <a:ext cx="209640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Barlow"/>
              <a:buNone/>
            </a:pPr>
            <a:endParaRPr sz="3600" b="1" i="0" u="none" strike="noStrike" cap="non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3979920" y="7241600"/>
            <a:ext cx="204360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Barlow"/>
              <a:buNone/>
            </a:pPr>
            <a:endParaRPr sz="3600" b="1" i="0" u="none" strike="noStrike" cap="non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7" name="Google Shape;147;p6"/>
          <p:cNvSpPr txBox="1"/>
          <p:nvPr/>
        </p:nvSpPr>
        <p:spPr>
          <a:xfrm>
            <a:off x="3318010" y="6867325"/>
            <a:ext cx="3443211" cy="388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</a:pPr>
            <a:endParaRPr sz="2400" b="0" i="0" u="none" strike="noStrike" cap="non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8" name="Google Shape;148;p6"/>
          <p:cNvSpPr txBox="1"/>
          <p:nvPr/>
        </p:nvSpPr>
        <p:spPr>
          <a:xfrm>
            <a:off x="1903751" y="73862"/>
            <a:ext cx="14405547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Barlow"/>
              <a:buNone/>
            </a:pPr>
            <a:r>
              <a:rPr lang="en-US" sz="6400" b="1" i="0" u="none" strike="noStrike" cap="none" dirty="0">
                <a:solidFill>
                  <a:schemeClr val="accent2">
                    <a:lumMod val="75000"/>
                  </a:schemeClr>
                </a:solidFill>
                <a:latin typeface="Barlow Black" panose="020B0604020202020204" charset="0"/>
                <a:ea typeface="Barlow"/>
                <a:cs typeface="Barlow"/>
                <a:sym typeface="Barlow"/>
              </a:rPr>
              <a:t>How our Project Differs from Others</a:t>
            </a:r>
            <a:endParaRPr sz="6400" b="1" i="0" u="none" strike="noStrike" cap="none" dirty="0">
              <a:solidFill>
                <a:schemeClr val="accent2">
                  <a:lumMod val="75000"/>
                </a:schemeClr>
              </a:solidFill>
              <a:latin typeface="Barlow Black" panose="020B0604020202020204" charset="0"/>
              <a:ea typeface="Barlow"/>
              <a:cs typeface="Barlow"/>
              <a:sym typeface="Barlow"/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43" r="46361"/>
          <a:stretch/>
        </p:blipFill>
        <p:spPr>
          <a:xfrm>
            <a:off x="834949" y="1558977"/>
            <a:ext cx="8565725" cy="840948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6976" y="281623"/>
            <a:ext cx="1596326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dirty="0">
                <a:solidFill>
                  <a:srgbClr val="BA2169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8</a:t>
            </a:r>
            <a:endParaRPr lang="he-IL" sz="6600" dirty="0">
              <a:solidFill>
                <a:srgbClr val="BA2169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833810" y="2053389"/>
            <a:ext cx="845419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Dual-Level </a:t>
            </a:r>
            <a:r>
              <a:rPr lang="en-US" sz="2800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Sensors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Combines shallow and deep data for precise irrigation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decisions.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33810" y="3846535"/>
            <a:ext cx="845419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rgbClr val="7AD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Predictive </a:t>
            </a:r>
            <a:r>
              <a:rPr lang="en-US" sz="2800" dirty="0" smtClean="0">
                <a:solidFill>
                  <a:srgbClr val="7AD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Irrigation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Uses weather forecasts to plan irrigation and reduce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waste.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833810" y="5482330"/>
            <a:ext cx="845419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rgbClr val="92BD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Mechanical </a:t>
            </a:r>
            <a:r>
              <a:rPr lang="en-US" sz="2800" dirty="0" smtClean="0">
                <a:solidFill>
                  <a:srgbClr val="92BD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Integration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Syncs with robotic deployment and automated valves for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efficiency.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833810" y="7255893"/>
            <a:ext cx="845419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rgbClr val="76F4B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 </a:t>
            </a:r>
            <a:r>
              <a:rPr lang="en-US" sz="2800" dirty="0" smtClean="0">
                <a:solidFill>
                  <a:srgbClr val="76F4B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Parameters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Allows plant-specific irrigation settings for better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adaptability.</a:t>
            </a:r>
            <a:endParaRPr lang="he-IL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אינטגרל">
  <a:themeElements>
    <a:clrScheme name="אינטגרל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אינטגרל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אינטגרל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3712</TotalTime>
  <Words>889</Words>
  <Application>Microsoft Office PowerPoint</Application>
  <PresentationFormat>מותאם אישית</PresentationFormat>
  <Paragraphs>179</Paragraphs>
  <Slides>19</Slides>
  <Notes>19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12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19</vt:i4>
      </vt:variant>
    </vt:vector>
  </HeadingPairs>
  <TitlesOfParts>
    <vt:vector size="32" baseType="lpstr">
      <vt:lpstr>Aharoni</vt:lpstr>
      <vt:lpstr>Tw Cen MT</vt:lpstr>
      <vt:lpstr>Calibri</vt:lpstr>
      <vt:lpstr>Barlow Black</vt:lpstr>
      <vt:lpstr>Arial (גוף)</vt:lpstr>
      <vt:lpstr>Arial </vt:lpstr>
      <vt:lpstr>Wingdings 3</vt:lpstr>
      <vt:lpstr>Arial</vt:lpstr>
      <vt:lpstr>Barlow</vt:lpstr>
      <vt:lpstr>Levenim MT</vt:lpstr>
      <vt:lpstr>Tw Cen MT Condensed</vt:lpstr>
      <vt:lpstr>Raleway Thin</vt:lpstr>
      <vt:lpstr>אינטגרל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Application Layer Architecture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User akko</dc:creator>
  <cp:lastModifiedBy>User akko</cp:lastModifiedBy>
  <cp:revision>68</cp:revision>
  <dcterms:modified xsi:type="dcterms:W3CDTF">2025-02-03T18:02:07Z</dcterms:modified>
</cp:coreProperties>
</file>